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 id="2147483778" r:id="rId2"/>
  </p:sldMasterIdLst>
  <p:notesMasterIdLst>
    <p:notesMasterId r:id="rId70"/>
  </p:notesMasterIdLst>
  <p:sldIdLst>
    <p:sldId id="305" r:id="rId3"/>
    <p:sldId id="311" r:id="rId4"/>
    <p:sldId id="354" r:id="rId5"/>
    <p:sldId id="355" r:id="rId6"/>
    <p:sldId id="356" r:id="rId7"/>
    <p:sldId id="357" r:id="rId8"/>
    <p:sldId id="358" r:id="rId9"/>
    <p:sldId id="359" r:id="rId10"/>
    <p:sldId id="381" r:id="rId11"/>
    <p:sldId id="360" r:id="rId12"/>
    <p:sldId id="382" r:id="rId13"/>
    <p:sldId id="383" r:id="rId14"/>
    <p:sldId id="384" r:id="rId15"/>
    <p:sldId id="385" r:id="rId16"/>
    <p:sldId id="386" r:id="rId17"/>
    <p:sldId id="387" r:id="rId18"/>
    <p:sldId id="388" r:id="rId19"/>
    <p:sldId id="389" r:id="rId20"/>
    <p:sldId id="402" r:id="rId21"/>
    <p:sldId id="364" r:id="rId22"/>
    <p:sldId id="365" r:id="rId23"/>
    <p:sldId id="399" r:id="rId24"/>
    <p:sldId id="366" r:id="rId25"/>
    <p:sldId id="367" r:id="rId26"/>
    <p:sldId id="368" r:id="rId27"/>
    <p:sldId id="369" r:id="rId28"/>
    <p:sldId id="370" r:id="rId29"/>
    <p:sldId id="371" r:id="rId30"/>
    <p:sldId id="372" r:id="rId31"/>
    <p:sldId id="373" r:id="rId32"/>
    <p:sldId id="374" r:id="rId33"/>
    <p:sldId id="403" r:id="rId34"/>
    <p:sldId id="375" r:id="rId35"/>
    <p:sldId id="398" r:id="rId36"/>
    <p:sldId id="376" r:id="rId37"/>
    <p:sldId id="377" r:id="rId38"/>
    <p:sldId id="404" r:id="rId39"/>
    <p:sldId id="378" r:id="rId40"/>
    <p:sldId id="405" r:id="rId41"/>
    <p:sldId id="379" r:id="rId42"/>
    <p:sldId id="400" r:id="rId43"/>
    <p:sldId id="353" r:id="rId44"/>
    <p:sldId id="346" r:id="rId45"/>
    <p:sldId id="406" r:id="rId46"/>
    <p:sldId id="332" r:id="rId47"/>
    <p:sldId id="395" r:id="rId48"/>
    <p:sldId id="394" r:id="rId49"/>
    <p:sldId id="393" r:id="rId50"/>
    <p:sldId id="392" r:id="rId51"/>
    <p:sldId id="330" r:id="rId52"/>
    <p:sldId id="345" r:id="rId53"/>
    <p:sldId id="333" r:id="rId54"/>
    <p:sldId id="331" r:id="rId55"/>
    <p:sldId id="297" r:id="rId56"/>
    <p:sldId id="298" r:id="rId57"/>
    <p:sldId id="299" r:id="rId58"/>
    <p:sldId id="300" r:id="rId59"/>
    <p:sldId id="301" r:id="rId60"/>
    <p:sldId id="302" r:id="rId61"/>
    <p:sldId id="326" r:id="rId62"/>
    <p:sldId id="328" r:id="rId63"/>
    <p:sldId id="347" r:id="rId64"/>
    <p:sldId id="396" r:id="rId65"/>
    <p:sldId id="343" r:id="rId66"/>
    <p:sldId id="397" r:id="rId67"/>
    <p:sldId id="401" r:id="rId68"/>
    <p:sldId id="344" r:id="rId69"/>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34" autoAdjust="0"/>
    <p:restoredTop sz="94660"/>
  </p:normalViewPr>
  <p:slideViewPr>
    <p:cSldViewPr>
      <p:cViewPr varScale="1">
        <p:scale>
          <a:sx n="108" d="100"/>
          <a:sy n="108" d="100"/>
        </p:scale>
        <p:origin x="1692" y="10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32818F-12CD-475E-867E-64919439DCD9}" type="datetimeFigureOut">
              <a:rPr lang="en-US" smtClean="0"/>
              <a:pPr/>
              <a:t>1/8/2019</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6D11D95-A8F7-4A31-B7A6-B4145F504ED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more you have the better the story will be</a:t>
            </a:r>
          </a:p>
          <a:p>
            <a:endParaRPr lang="en-US" dirty="0"/>
          </a:p>
        </p:txBody>
      </p:sp>
      <p:sp>
        <p:nvSpPr>
          <p:cNvPr id="4" name="Slide Number Placeholder 3"/>
          <p:cNvSpPr>
            <a:spLocks noGrp="1"/>
          </p:cNvSpPr>
          <p:nvPr>
            <p:ph type="sldNum" sz="quarter" idx="5"/>
          </p:nvPr>
        </p:nvSpPr>
        <p:spPr/>
        <p:txBody>
          <a:bodyPr/>
          <a:lstStyle/>
          <a:p>
            <a:fld id="{D6D11D95-A8F7-4A31-B7A6-B4145F504ED5}" type="slidenum">
              <a:rPr lang="en-US" smtClean="0"/>
              <a:pPr/>
              <a:t>7</a:t>
            </a:fld>
            <a:endParaRPr lang="en-US" dirty="0"/>
          </a:p>
        </p:txBody>
      </p:sp>
    </p:spTree>
    <p:extLst>
      <p:ext uri="{BB962C8B-B14F-4D97-AF65-F5344CB8AC3E}">
        <p14:creationId xmlns:p14="http://schemas.microsoft.com/office/powerpoint/2010/main" val="2932035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Slacker or Latchkey generation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rPr>
              <a:t>Physical Stores, Direct Mailers, TV commercials </a:t>
            </a:r>
          </a:p>
          <a:p>
            <a:endParaRPr lang="en-US" dirty="0"/>
          </a:p>
        </p:txBody>
      </p:sp>
      <p:sp>
        <p:nvSpPr>
          <p:cNvPr id="4" name="Slide Number Placeholder 3"/>
          <p:cNvSpPr>
            <a:spLocks noGrp="1"/>
          </p:cNvSpPr>
          <p:nvPr>
            <p:ph type="sldNum" sz="quarter" idx="5"/>
          </p:nvPr>
        </p:nvSpPr>
        <p:spPr/>
        <p:txBody>
          <a:bodyPr/>
          <a:lstStyle/>
          <a:p>
            <a:fld id="{D6D11D95-A8F7-4A31-B7A6-B4145F504ED5}" type="slidenum">
              <a:rPr lang="en-US" smtClean="0"/>
              <a:pPr/>
              <a:t>13</a:t>
            </a:fld>
            <a:endParaRPr lang="en-US" dirty="0"/>
          </a:p>
        </p:txBody>
      </p:sp>
    </p:spTree>
    <p:extLst>
      <p:ext uri="{BB962C8B-B14F-4D97-AF65-F5344CB8AC3E}">
        <p14:creationId xmlns:p14="http://schemas.microsoft.com/office/powerpoint/2010/main" val="3552774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Elks veterans, DAP etc. </a:t>
            </a:r>
          </a:p>
        </p:txBody>
      </p:sp>
      <p:sp>
        <p:nvSpPr>
          <p:cNvPr id="4" name="Slide Number Placeholder 3"/>
          <p:cNvSpPr>
            <a:spLocks noGrp="1"/>
          </p:cNvSpPr>
          <p:nvPr>
            <p:ph type="sldNum" sz="quarter" idx="5"/>
          </p:nvPr>
        </p:nvSpPr>
        <p:spPr/>
        <p:txBody>
          <a:bodyPr/>
          <a:lstStyle/>
          <a:p>
            <a:fld id="{D6D11D95-A8F7-4A31-B7A6-B4145F504ED5}" type="slidenum">
              <a:rPr lang="en-US" smtClean="0"/>
              <a:pPr/>
              <a:t>15</a:t>
            </a:fld>
            <a:endParaRPr lang="en-US" dirty="0"/>
          </a:p>
        </p:txBody>
      </p:sp>
    </p:spTree>
    <p:extLst>
      <p:ext uri="{BB962C8B-B14F-4D97-AF65-F5344CB8AC3E}">
        <p14:creationId xmlns:p14="http://schemas.microsoft.com/office/powerpoint/2010/main" val="178421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340815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1935906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70DC921-1D12-4931-B7EB-889DDC421E66}" type="slidenum">
              <a:rPr lang="en-US" smtClean="0"/>
              <a:pPr/>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89028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662568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70DC921-1D12-4931-B7EB-889DDC421E66}" type="slidenum">
              <a:rPr lang="en-US" smtClean="0"/>
              <a:pPr/>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52214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826015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4088576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3785399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2925659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2088322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2818072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4012016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1475448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477495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3660856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873334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1935232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2553907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3602638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1929678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110523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215932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1130976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3750370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1975151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1594549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2477045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1166798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839267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251424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338463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2065349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B11765-33CB-44D4-AFF8-36D9DBC263AF}" type="datetimeFigureOut">
              <a:rPr lang="en-US" smtClean="0"/>
              <a:pPr/>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85387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EBB11765-33CB-44D4-AFF8-36D9DBC263AF}" type="datetimeFigureOut">
              <a:rPr lang="en-US" smtClean="0"/>
              <a:pPr/>
              <a:t>1/8/2019</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388428046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BB11765-33CB-44D4-AFF8-36D9DBC263AF}" type="datetimeFigureOut">
              <a:rPr lang="en-US" smtClean="0"/>
              <a:pPr/>
              <a:t>1/8/2019</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E70DC921-1D12-4931-B7EB-889DDC421E66}" type="slidenum">
              <a:rPr lang="en-US" smtClean="0"/>
              <a:pPr/>
              <a:t>‹#›</a:t>
            </a:fld>
            <a:endParaRPr lang="en-US" dirty="0"/>
          </a:p>
        </p:txBody>
      </p:sp>
    </p:spTree>
    <p:extLst>
      <p:ext uri="{BB962C8B-B14F-4D97-AF65-F5344CB8AC3E}">
        <p14:creationId xmlns:p14="http://schemas.microsoft.com/office/powerpoint/2010/main" val="725452331"/>
      </p:ext>
    </p:extLst>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DA87-506F-46B0-8380-41F170D6F7D4}"/>
              </a:ext>
            </a:extLst>
          </p:cNvPr>
          <p:cNvSpPr>
            <a:spLocks noGrp="1"/>
          </p:cNvSpPr>
          <p:nvPr>
            <p:ph type="ctrTitle"/>
          </p:nvPr>
        </p:nvSpPr>
        <p:spPr>
          <a:xfrm>
            <a:off x="566691" y="1676400"/>
            <a:ext cx="7858217" cy="3011905"/>
          </a:xfrm>
        </p:spPr>
        <p:txBody>
          <a:bodyPr>
            <a:normAutofit fontScale="90000"/>
          </a:bodyPr>
          <a:lstStyle/>
          <a:p>
            <a:pPr algn="ctr"/>
            <a:br>
              <a:rPr lang="en-US" dirty="0"/>
            </a:br>
            <a:br>
              <a:rPr lang="en-US" dirty="0"/>
            </a:br>
            <a:r>
              <a:rPr lang="en-US" sz="5300" b="1" dirty="0">
                <a:solidFill>
                  <a:srgbClr val="FFC000"/>
                </a:solidFill>
              </a:rPr>
              <a:t>Marketing</a:t>
            </a:r>
            <a:br>
              <a:rPr lang="en-US" sz="5300" b="1" dirty="0">
                <a:solidFill>
                  <a:srgbClr val="FFC000"/>
                </a:solidFill>
              </a:rPr>
            </a:br>
            <a:r>
              <a:rPr lang="en-US" sz="5300" b="1" dirty="0">
                <a:solidFill>
                  <a:srgbClr val="FFC000"/>
                </a:solidFill>
              </a:rPr>
              <a:t>Your Lodge</a:t>
            </a:r>
            <a:br>
              <a:rPr lang="en-US" sz="5300" b="1" dirty="0">
                <a:solidFill>
                  <a:srgbClr val="FFC000"/>
                </a:solidFill>
              </a:rPr>
            </a:br>
            <a:br>
              <a:rPr lang="en-US" sz="5300" b="1" dirty="0">
                <a:solidFill>
                  <a:srgbClr val="FFC000"/>
                </a:solidFill>
              </a:rPr>
            </a:br>
            <a:br>
              <a:rPr lang="en-US" sz="5300" b="1" dirty="0">
                <a:solidFill>
                  <a:srgbClr val="FFC000"/>
                </a:solidFill>
              </a:rPr>
            </a:br>
            <a:endParaRPr lang="en-US" dirty="0"/>
          </a:p>
        </p:txBody>
      </p:sp>
      <p:sp>
        <p:nvSpPr>
          <p:cNvPr id="3" name="Subtitle 2">
            <a:extLst>
              <a:ext uri="{FF2B5EF4-FFF2-40B4-BE49-F238E27FC236}">
                <a16:creationId xmlns:a16="http://schemas.microsoft.com/office/drawing/2014/main" id="{AF7680F7-2A5E-4A37-BCEA-FD160BE5D207}"/>
              </a:ext>
            </a:extLst>
          </p:cNvPr>
          <p:cNvSpPr>
            <a:spLocks noGrp="1"/>
          </p:cNvSpPr>
          <p:nvPr>
            <p:ph type="subTitle" idx="1"/>
          </p:nvPr>
        </p:nvSpPr>
        <p:spPr>
          <a:xfrm>
            <a:off x="457200" y="2971800"/>
            <a:ext cx="8077200" cy="3395134"/>
          </a:xfrm>
        </p:spPr>
        <p:txBody>
          <a:bodyPr>
            <a:normAutofit/>
          </a:bodyPr>
          <a:lstStyle/>
          <a:p>
            <a:pPr algn="ctr"/>
            <a:r>
              <a:rPr lang="en-US" sz="2800" b="1" dirty="0">
                <a:solidFill>
                  <a:srgbClr val="FFC000"/>
                </a:solidFill>
              </a:rPr>
              <a:t>Steve Meier </a:t>
            </a:r>
          </a:p>
          <a:p>
            <a:pPr algn="ctr"/>
            <a:r>
              <a:rPr lang="en-US" sz="2800" dirty="0">
                <a:solidFill>
                  <a:schemeClr val="tx1"/>
                </a:solidFill>
              </a:rPr>
              <a:t>Area 8 Membership/ Marketing Committee</a:t>
            </a:r>
          </a:p>
          <a:p>
            <a:pPr algn="ctr"/>
            <a:endParaRPr lang="en-US" sz="2800" b="1" dirty="0">
              <a:solidFill>
                <a:srgbClr val="FFC000"/>
              </a:solidFill>
            </a:endParaRPr>
          </a:p>
          <a:p>
            <a:pPr algn="ctr"/>
            <a:r>
              <a:rPr lang="en-US" sz="2800" b="1" dirty="0">
                <a:solidFill>
                  <a:srgbClr val="FFC000"/>
                </a:solidFill>
              </a:rPr>
              <a:t>Susan Ketchum</a:t>
            </a:r>
          </a:p>
          <a:p>
            <a:pPr algn="ctr"/>
            <a:r>
              <a:rPr lang="en-US" sz="2800" dirty="0">
                <a:solidFill>
                  <a:schemeClr val="tx1"/>
                </a:solidFill>
              </a:rPr>
              <a:t>ISEA Marketing Chair</a:t>
            </a:r>
          </a:p>
        </p:txBody>
      </p:sp>
    </p:spTree>
    <p:extLst>
      <p:ext uri="{BB962C8B-B14F-4D97-AF65-F5344CB8AC3E}">
        <p14:creationId xmlns:p14="http://schemas.microsoft.com/office/powerpoint/2010/main" val="1559239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07E6-ED9D-49C2-82B3-C8DA5EA97D1A}"/>
              </a:ext>
            </a:extLst>
          </p:cNvPr>
          <p:cNvSpPr>
            <a:spLocks noGrp="1"/>
          </p:cNvSpPr>
          <p:nvPr>
            <p:ph type="title"/>
          </p:nvPr>
        </p:nvSpPr>
        <p:spPr/>
        <p:txBody>
          <a:bodyPr/>
          <a:lstStyle/>
          <a:p>
            <a:r>
              <a:rPr lang="en-US" b="1" dirty="0">
                <a:solidFill>
                  <a:srgbClr val="FFC000"/>
                </a:solidFill>
              </a:rPr>
              <a:t>Creating News Events</a:t>
            </a:r>
          </a:p>
        </p:txBody>
      </p:sp>
      <p:sp>
        <p:nvSpPr>
          <p:cNvPr id="3" name="Content Placeholder 2">
            <a:extLst>
              <a:ext uri="{FF2B5EF4-FFF2-40B4-BE49-F238E27FC236}">
                <a16:creationId xmlns:a16="http://schemas.microsoft.com/office/drawing/2014/main" id="{9C0849D0-2FC6-4F9B-BEC4-C4096AC58301}"/>
              </a:ext>
            </a:extLst>
          </p:cNvPr>
          <p:cNvSpPr>
            <a:spLocks noGrp="1"/>
          </p:cNvSpPr>
          <p:nvPr>
            <p:ph idx="1"/>
          </p:nvPr>
        </p:nvSpPr>
        <p:spPr>
          <a:xfrm>
            <a:off x="604350" y="1371600"/>
            <a:ext cx="8311050" cy="5105400"/>
          </a:xfrm>
        </p:spPr>
        <p:txBody>
          <a:bodyPr>
            <a:noAutofit/>
          </a:bodyPr>
          <a:lstStyle/>
          <a:p>
            <a:r>
              <a:rPr lang="en-US" sz="2800" dirty="0"/>
              <a:t>Stage events that attract news coverage especially on slow news days.</a:t>
            </a:r>
          </a:p>
          <a:p>
            <a:r>
              <a:rPr lang="en-US" sz="2800" dirty="0"/>
              <a:t>Examples: </a:t>
            </a:r>
          </a:p>
          <a:p>
            <a:pPr lvl="1"/>
            <a:r>
              <a:rPr lang="en-US" sz="2600" dirty="0"/>
              <a:t>Give a public service award to notable </a:t>
            </a:r>
          </a:p>
          <a:p>
            <a:pPr marL="457207" lvl="1" indent="0">
              <a:buNone/>
            </a:pPr>
            <a:r>
              <a:rPr lang="en-US" sz="2600" dirty="0"/>
              <a:t>    </a:t>
            </a:r>
            <a:r>
              <a:rPr lang="en-US" sz="2400" dirty="0"/>
              <a:t>public figures or officials</a:t>
            </a:r>
          </a:p>
          <a:p>
            <a:pPr lvl="1"/>
            <a:r>
              <a:rPr lang="en-US" sz="2600" dirty="0"/>
              <a:t>Give the Citizen of the Year Award.</a:t>
            </a:r>
          </a:p>
          <a:p>
            <a:pPr lvl="1"/>
            <a:r>
              <a:rPr lang="en-US" sz="2600" dirty="0"/>
              <a:t>Stage a brief reception and presentation program for media</a:t>
            </a:r>
          </a:p>
          <a:p>
            <a:pPr lvl="1"/>
            <a:r>
              <a:rPr lang="en-US" sz="2600" dirty="0"/>
              <a:t>Take photos of the recipients</a:t>
            </a:r>
          </a:p>
        </p:txBody>
      </p:sp>
    </p:spTree>
    <p:extLst>
      <p:ext uri="{BB962C8B-B14F-4D97-AF65-F5344CB8AC3E}">
        <p14:creationId xmlns:p14="http://schemas.microsoft.com/office/powerpoint/2010/main" val="114550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5E35-4B11-4E69-A69A-35935DEBDA0F}"/>
              </a:ext>
            </a:extLst>
          </p:cNvPr>
          <p:cNvSpPr>
            <a:spLocks noGrp="1"/>
          </p:cNvSpPr>
          <p:nvPr>
            <p:ph type="title"/>
          </p:nvPr>
        </p:nvSpPr>
        <p:spPr>
          <a:xfrm>
            <a:off x="457200" y="762000"/>
            <a:ext cx="7055380" cy="1400530"/>
          </a:xfrm>
        </p:spPr>
        <p:txBody>
          <a:bodyPr/>
          <a:lstStyle/>
          <a:p>
            <a:pPr algn="ctr"/>
            <a:r>
              <a:rPr lang="en-US" sz="3600" b="1" dirty="0">
                <a:solidFill>
                  <a:srgbClr val="FFC000"/>
                </a:solidFill>
              </a:rPr>
              <a:t>Different Population Groups Need to be Marketed Differently</a:t>
            </a:r>
          </a:p>
        </p:txBody>
      </p:sp>
      <p:sp>
        <p:nvSpPr>
          <p:cNvPr id="3" name="Content Placeholder 2">
            <a:extLst>
              <a:ext uri="{FF2B5EF4-FFF2-40B4-BE49-F238E27FC236}">
                <a16:creationId xmlns:a16="http://schemas.microsoft.com/office/drawing/2014/main" id="{BD589322-FB3F-4A9F-A76E-2597C5257328}"/>
              </a:ext>
            </a:extLst>
          </p:cNvPr>
          <p:cNvSpPr>
            <a:spLocks noGrp="1"/>
          </p:cNvSpPr>
          <p:nvPr>
            <p:ph idx="4294967295"/>
          </p:nvPr>
        </p:nvSpPr>
        <p:spPr>
          <a:xfrm>
            <a:off x="990600" y="2514600"/>
            <a:ext cx="7467600" cy="4195763"/>
          </a:xfrm>
        </p:spPr>
        <p:txBody>
          <a:bodyPr/>
          <a:lstStyle/>
          <a:p>
            <a:r>
              <a:rPr lang="en-US" sz="3200" dirty="0"/>
              <a:t>Generational differences matter in marketing</a:t>
            </a:r>
          </a:p>
          <a:p>
            <a:r>
              <a:rPr lang="en-US" sz="3200" dirty="0"/>
              <a:t>Groups receive information and news differently</a:t>
            </a:r>
          </a:p>
          <a:p>
            <a:r>
              <a:rPr lang="en-US" sz="3200" dirty="0"/>
              <a:t>Must use different techniques</a:t>
            </a:r>
          </a:p>
          <a:p>
            <a:endParaRPr lang="en-US" dirty="0"/>
          </a:p>
          <a:p>
            <a:endParaRPr lang="en-US" dirty="0"/>
          </a:p>
        </p:txBody>
      </p:sp>
    </p:spTree>
    <p:extLst>
      <p:ext uri="{BB962C8B-B14F-4D97-AF65-F5344CB8AC3E}">
        <p14:creationId xmlns:p14="http://schemas.microsoft.com/office/powerpoint/2010/main" val="196745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5E48-B017-408C-A63D-BFF9227C8EE4}"/>
              </a:ext>
            </a:extLst>
          </p:cNvPr>
          <p:cNvSpPr>
            <a:spLocks noGrp="1"/>
          </p:cNvSpPr>
          <p:nvPr>
            <p:ph type="title"/>
          </p:nvPr>
        </p:nvSpPr>
        <p:spPr>
          <a:xfrm>
            <a:off x="484710" y="452718"/>
            <a:ext cx="7516290" cy="1400530"/>
          </a:xfrm>
        </p:spPr>
        <p:txBody>
          <a:bodyPr/>
          <a:lstStyle/>
          <a:p>
            <a:pPr algn="ctr"/>
            <a:r>
              <a:rPr lang="en-US" sz="4000" b="1" dirty="0">
                <a:solidFill>
                  <a:srgbClr val="FFC000"/>
                </a:solidFill>
              </a:rPr>
              <a:t>Baby Boomers  </a:t>
            </a:r>
            <a:br>
              <a:rPr lang="en-US" sz="4000" b="1" dirty="0">
                <a:solidFill>
                  <a:srgbClr val="FFC000"/>
                </a:solidFill>
              </a:rPr>
            </a:br>
            <a:r>
              <a:rPr lang="en-US" sz="3200" b="1" dirty="0">
                <a:solidFill>
                  <a:srgbClr val="FFC000"/>
                </a:solidFill>
              </a:rPr>
              <a:t>Mid 1940s – Early 1960s</a:t>
            </a:r>
          </a:p>
        </p:txBody>
      </p:sp>
      <p:sp>
        <p:nvSpPr>
          <p:cNvPr id="3" name="Content Placeholder 2">
            <a:extLst>
              <a:ext uri="{FF2B5EF4-FFF2-40B4-BE49-F238E27FC236}">
                <a16:creationId xmlns:a16="http://schemas.microsoft.com/office/drawing/2014/main" id="{07BE7D63-3177-4D07-AF81-F48BA5CA17AE}"/>
              </a:ext>
            </a:extLst>
          </p:cNvPr>
          <p:cNvSpPr>
            <a:spLocks noGrp="1"/>
          </p:cNvSpPr>
          <p:nvPr>
            <p:ph idx="1"/>
          </p:nvPr>
        </p:nvSpPr>
        <p:spPr>
          <a:xfrm>
            <a:off x="663532" y="1676400"/>
            <a:ext cx="7816935" cy="5029200"/>
          </a:xfrm>
        </p:spPr>
        <p:txBody>
          <a:bodyPr>
            <a:normAutofit/>
          </a:bodyPr>
          <a:lstStyle/>
          <a:p>
            <a:r>
              <a:rPr lang="en-US" sz="2800" dirty="0"/>
              <a:t>Price, convenience, variety is important</a:t>
            </a:r>
          </a:p>
          <a:p>
            <a:r>
              <a:rPr lang="en-US" sz="2800" dirty="0"/>
              <a:t>Spend more time online than millennials</a:t>
            </a:r>
          </a:p>
          <a:p>
            <a:r>
              <a:rPr lang="en-US" sz="2800" dirty="0"/>
              <a:t>They </a:t>
            </a:r>
            <a:r>
              <a:rPr lang="en-US" sz="2800" dirty="0" err="1"/>
              <a:t>looooove</a:t>
            </a:r>
            <a:r>
              <a:rPr lang="en-US" sz="2800" dirty="0"/>
              <a:t> convenience shopping</a:t>
            </a:r>
          </a:p>
          <a:p>
            <a:r>
              <a:rPr lang="en-US" sz="2800" dirty="0">
                <a:solidFill>
                  <a:srgbClr val="FFC000"/>
                </a:solidFill>
              </a:rPr>
              <a:t>Ease of use </a:t>
            </a:r>
            <a:r>
              <a:rPr lang="en-US" sz="2800" dirty="0"/>
              <a:t>and </a:t>
            </a:r>
            <a:r>
              <a:rPr lang="en-US" sz="2800" dirty="0">
                <a:solidFill>
                  <a:srgbClr val="FFC000"/>
                </a:solidFill>
              </a:rPr>
              <a:t>Price</a:t>
            </a:r>
            <a:r>
              <a:rPr lang="en-US" sz="2800" dirty="0"/>
              <a:t> is important</a:t>
            </a:r>
          </a:p>
          <a:p>
            <a:r>
              <a:rPr lang="en-US" sz="2800" dirty="0"/>
              <a:t>More engaged on Facebook</a:t>
            </a:r>
          </a:p>
          <a:p>
            <a:r>
              <a:rPr lang="en-US" sz="2800" dirty="0"/>
              <a:t>Will watch a YouTube video all the way through</a:t>
            </a:r>
          </a:p>
          <a:p>
            <a:r>
              <a:rPr lang="en-US" sz="2800" b="1" dirty="0">
                <a:solidFill>
                  <a:srgbClr val="FFC000"/>
                </a:solidFill>
              </a:rPr>
              <a:t>Respond well to e-mail advertising, value packs, coupons and hard selling</a:t>
            </a:r>
          </a:p>
          <a:p>
            <a:endParaRPr lang="en-US" dirty="0"/>
          </a:p>
        </p:txBody>
      </p:sp>
    </p:spTree>
    <p:extLst>
      <p:ext uri="{BB962C8B-B14F-4D97-AF65-F5344CB8AC3E}">
        <p14:creationId xmlns:p14="http://schemas.microsoft.com/office/powerpoint/2010/main" val="3188113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557DC-BEB7-4F6A-A2F8-FE1D5D8527ED}"/>
              </a:ext>
            </a:extLst>
          </p:cNvPr>
          <p:cNvSpPr>
            <a:spLocks noGrp="1"/>
          </p:cNvSpPr>
          <p:nvPr>
            <p:ph type="title"/>
          </p:nvPr>
        </p:nvSpPr>
        <p:spPr/>
        <p:txBody>
          <a:bodyPr/>
          <a:lstStyle/>
          <a:p>
            <a:pPr algn="ctr"/>
            <a:r>
              <a:rPr lang="en-US" sz="3600" b="1" dirty="0">
                <a:solidFill>
                  <a:srgbClr val="FFC000"/>
                </a:solidFill>
              </a:rPr>
              <a:t>Gen X  </a:t>
            </a:r>
            <a:br>
              <a:rPr lang="en-US" sz="3600" b="1" dirty="0">
                <a:solidFill>
                  <a:srgbClr val="FFC000"/>
                </a:solidFill>
              </a:rPr>
            </a:br>
            <a:r>
              <a:rPr lang="en-US" sz="3600" b="1" dirty="0">
                <a:solidFill>
                  <a:srgbClr val="FFC000"/>
                </a:solidFill>
              </a:rPr>
              <a:t>Early 1960s – Mid 1980s </a:t>
            </a:r>
          </a:p>
        </p:txBody>
      </p:sp>
      <p:sp>
        <p:nvSpPr>
          <p:cNvPr id="3" name="Content Placeholder 2">
            <a:extLst>
              <a:ext uri="{FF2B5EF4-FFF2-40B4-BE49-F238E27FC236}">
                <a16:creationId xmlns:a16="http://schemas.microsoft.com/office/drawing/2014/main" id="{2A7844A6-1D29-44C8-8EC3-546BADFECEB0}"/>
              </a:ext>
            </a:extLst>
          </p:cNvPr>
          <p:cNvSpPr>
            <a:spLocks noGrp="1"/>
          </p:cNvSpPr>
          <p:nvPr>
            <p:ph idx="1"/>
          </p:nvPr>
        </p:nvSpPr>
        <p:spPr>
          <a:xfrm>
            <a:off x="827700" y="1676401"/>
            <a:ext cx="7935300" cy="4572006"/>
          </a:xfrm>
        </p:spPr>
        <p:txBody>
          <a:bodyPr>
            <a:noAutofit/>
          </a:bodyPr>
          <a:lstStyle/>
          <a:p>
            <a:r>
              <a:rPr lang="en-US" sz="2800" dirty="0"/>
              <a:t>Most educated generation in History</a:t>
            </a:r>
          </a:p>
          <a:p>
            <a:r>
              <a:rPr lang="en-US" sz="2800" dirty="0"/>
              <a:t>Are employed, middle aged parents </a:t>
            </a:r>
          </a:p>
          <a:p>
            <a:r>
              <a:rPr lang="en-US" sz="2800" dirty="0"/>
              <a:t>Spend more on housing clothing and food than any other generation.</a:t>
            </a:r>
          </a:p>
          <a:p>
            <a:r>
              <a:rPr lang="en-US" sz="2800" dirty="0"/>
              <a:t>Are </a:t>
            </a:r>
            <a:r>
              <a:rPr lang="en-US" sz="2800" u="sng" dirty="0"/>
              <a:t>very</a:t>
            </a:r>
            <a:r>
              <a:rPr lang="en-US" sz="2800" dirty="0"/>
              <a:t> comfortable with high tech gadgets, internet and new technology</a:t>
            </a:r>
          </a:p>
          <a:p>
            <a:r>
              <a:rPr lang="en-US" sz="2800" b="1" dirty="0">
                <a:solidFill>
                  <a:srgbClr val="FFC000"/>
                </a:solidFill>
              </a:rPr>
              <a:t>Respond better to Old School Advertising</a:t>
            </a:r>
          </a:p>
          <a:p>
            <a:pPr lvl="1"/>
            <a:r>
              <a:rPr lang="en-US" sz="2800" b="1" dirty="0">
                <a:solidFill>
                  <a:srgbClr val="FFC000"/>
                </a:solidFill>
              </a:rPr>
              <a:t>Direct Mailers, TV commercials </a:t>
            </a:r>
          </a:p>
        </p:txBody>
      </p:sp>
    </p:spTree>
    <p:extLst>
      <p:ext uri="{BB962C8B-B14F-4D97-AF65-F5344CB8AC3E}">
        <p14:creationId xmlns:p14="http://schemas.microsoft.com/office/powerpoint/2010/main" val="3646993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1114-EA71-4918-AB79-C71A06BF4AAC}"/>
              </a:ext>
            </a:extLst>
          </p:cNvPr>
          <p:cNvSpPr>
            <a:spLocks noGrp="1"/>
          </p:cNvSpPr>
          <p:nvPr>
            <p:ph type="title"/>
          </p:nvPr>
        </p:nvSpPr>
        <p:spPr/>
        <p:txBody>
          <a:bodyPr/>
          <a:lstStyle/>
          <a:p>
            <a:pPr algn="ctr"/>
            <a:r>
              <a:rPr lang="en-US" sz="4000" b="1" dirty="0">
                <a:solidFill>
                  <a:srgbClr val="FFC000"/>
                </a:solidFill>
              </a:rPr>
              <a:t>Millennials</a:t>
            </a:r>
            <a:r>
              <a:rPr lang="en-US" dirty="0"/>
              <a:t>  </a:t>
            </a:r>
            <a:br>
              <a:rPr lang="en-US" dirty="0"/>
            </a:br>
            <a:r>
              <a:rPr lang="en-US" sz="3200" b="1" dirty="0">
                <a:solidFill>
                  <a:srgbClr val="FFC000"/>
                </a:solidFill>
              </a:rPr>
              <a:t>Mid 1980s to Early 2000s</a:t>
            </a:r>
          </a:p>
        </p:txBody>
      </p:sp>
      <p:sp>
        <p:nvSpPr>
          <p:cNvPr id="3" name="Content Placeholder 2">
            <a:extLst>
              <a:ext uri="{FF2B5EF4-FFF2-40B4-BE49-F238E27FC236}">
                <a16:creationId xmlns:a16="http://schemas.microsoft.com/office/drawing/2014/main" id="{D1D6CE23-2ACD-4013-8993-C5093192CD17}"/>
              </a:ext>
            </a:extLst>
          </p:cNvPr>
          <p:cNvSpPr>
            <a:spLocks noGrp="1"/>
          </p:cNvSpPr>
          <p:nvPr>
            <p:ph idx="1"/>
          </p:nvPr>
        </p:nvSpPr>
        <p:spPr>
          <a:xfrm>
            <a:off x="827700" y="1853248"/>
            <a:ext cx="8163900" cy="4552033"/>
          </a:xfrm>
        </p:spPr>
        <p:txBody>
          <a:bodyPr>
            <a:noAutofit/>
          </a:bodyPr>
          <a:lstStyle/>
          <a:p>
            <a:r>
              <a:rPr lang="en-US" sz="2800" dirty="0"/>
              <a:t>Influence and income is low</a:t>
            </a:r>
          </a:p>
          <a:p>
            <a:r>
              <a:rPr lang="en-US" sz="2800" dirty="0"/>
              <a:t>One in five want to be a CEO</a:t>
            </a:r>
          </a:p>
          <a:p>
            <a:r>
              <a:rPr lang="en-US" sz="2800" dirty="0"/>
              <a:t>PREFER a formal, strong, and CLEAR hierarchy to get mentorship and get ahead.</a:t>
            </a:r>
          </a:p>
          <a:p>
            <a:r>
              <a:rPr lang="en-US" sz="2800" dirty="0"/>
              <a:t>Are extremely tech savvy </a:t>
            </a:r>
          </a:p>
          <a:p>
            <a:r>
              <a:rPr lang="en-US" sz="2800" dirty="0"/>
              <a:t>Value speed, home delivery </a:t>
            </a:r>
          </a:p>
          <a:p>
            <a:r>
              <a:rPr lang="en-US" sz="2800" dirty="0"/>
              <a:t>Have a strong desire to control their money</a:t>
            </a:r>
          </a:p>
        </p:txBody>
      </p:sp>
    </p:spTree>
    <p:extLst>
      <p:ext uri="{BB962C8B-B14F-4D97-AF65-F5344CB8AC3E}">
        <p14:creationId xmlns:p14="http://schemas.microsoft.com/office/powerpoint/2010/main" val="1981794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29D9-21DA-4E0B-9224-21ED71DB8F16}"/>
              </a:ext>
            </a:extLst>
          </p:cNvPr>
          <p:cNvSpPr>
            <a:spLocks noGrp="1"/>
          </p:cNvSpPr>
          <p:nvPr>
            <p:ph type="title"/>
          </p:nvPr>
        </p:nvSpPr>
        <p:spPr/>
        <p:txBody>
          <a:bodyPr/>
          <a:lstStyle/>
          <a:p>
            <a:r>
              <a:rPr lang="en-US" b="1" dirty="0">
                <a:solidFill>
                  <a:srgbClr val="FFC000"/>
                </a:solidFill>
              </a:rPr>
              <a:t>Importance for Elks</a:t>
            </a:r>
          </a:p>
        </p:txBody>
      </p:sp>
      <p:sp>
        <p:nvSpPr>
          <p:cNvPr id="3" name="Content Placeholder 2">
            <a:extLst>
              <a:ext uri="{FF2B5EF4-FFF2-40B4-BE49-F238E27FC236}">
                <a16:creationId xmlns:a16="http://schemas.microsoft.com/office/drawing/2014/main" id="{2167B45A-0215-4522-A2FA-A87BC92216A6}"/>
              </a:ext>
            </a:extLst>
          </p:cNvPr>
          <p:cNvSpPr>
            <a:spLocks noGrp="1"/>
          </p:cNvSpPr>
          <p:nvPr>
            <p:ph idx="1"/>
          </p:nvPr>
        </p:nvSpPr>
        <p:spPr>
          <a:xfrm>
            <a:off x="827700" y="2052925"/>
            <a:ext cx="7554300" cy="4195481"/>
          </a:xfrm>
        </p:spPr>
        <p:txBody>
          <a:bodyPr/>
          <a:lstStyle/>
          <a:p>
            <a:r>
              <a:rPr lang="en-US" sz="3200" b="1" dirty="0">
                <a:solidFill>
                  <a:srgbClr val="FFC000"/>
                </a:solidFill>
              </a:rPr>
              <a:t>Are extremely passionate</a:t>
            </a:r>
          </a:p>
          <a:p>
            <a:r>
              <a:rPr lang="en-US" sz="3200" dirty="0"/>
              <a:t>Want to make a difference in the world </a:t>
            </a:r>
          </a:p>
          <a:p>
            <a:r>
              <a:rPr lang="en-US" sz="3200" dirty="0"/>
              <a:t>Heavy involvement in social causes  </a:t>
            </a:r>
          </a:p>
          <a:p>
            <a:pPr lvl="1"/>
            <a:endParaRPr lang="en-US" dirty="0"/>
          </a:p>
          <a:p>
            <a:r>
              <a:rPr lang="en-US" dirty="0"/>
              <a:t>Use Snapchat and Instagram</a:t>
            </a:r>
          </a:p>
          <a:p>
            <a:pPr marL="0" indent="0">
              <a:buNone/>
            </a:pPr>
            <a:endParaRPr lang="en-US" dirty="0"/>
          </a:p>
        </p:txBody>
      </p:sp>
    </p:spTree>
    <p:extLst>
      <p:ext uri="{BB962C8B-B14F-4D97-AF65-F5344CB8AC3E}">
        <p14:creationId xmlns:p14="http://schemas.microsoft.com/office/powerpoint/2010/main" val="2560057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59BC-03EB-43CA-951C-CCA6AB5F53A1}"/>
              </a:ext>
            </a:extLst>
          </p:cNvPr>
          <p:cNvSpPr>
            <a:spLocks noGrp="1"/>
          </p:cNvSpPr>
          <p:nvPr>
            <p:ph type="title"/>
          </p:nvPr>
        </p:nvSpPr>
        <p:spPr/>
        <p:txBody>
          <a:bodyPr/>
          <a:lstStyle/>
          <a:p>
            <a:pPr algn="ctr"/>
            <a:r>
              <a:rPr lang="en-US" sz="4000" b="1" dirty="0">
                <a:solidFill>
                  <a:srgbClr val="FFC000"/>
                </a:solidFill>
              </a:rPr>
              <a:t>Generation Z or iGen</a:t>
            </a:r>
            <a:br>
              <a:rPr lang="en-US" b="1" dirty="0">
                <a:solidFill>
                  <a:srgbClr val="FFC000"/>
                </a:solidFill>
              </a:rPr>
            </a:br>
            <a:r>
              <a:rPr lang="en-US" sz="3200" b="1" dirty="0">
                <a:solidFill>
                  <a:srgbClr val="FFC000"/>
                </a:solidFill>
              </a:rPr>
              <a:t>Early 2000 -2020</a:t>
            </a:r>
          </a:p>
        </p:txBody>
      </p:sp>
      <p:sp>
        <p:nvSpPr>
          <p:cNvPr id="3" name="Content Placeholder 2">
            <a:extLst>
              <a:ext uri="{FF2B5EF4-FFF2-40B4-BE49-F238E27FC236}">
                <a16:creationId xmlns:a16="http://schemas.microsoft.com/office/drawing/2014/main" id="{48AB9581-4BA8-4218-A0FA-A0E252297CEA}"/>
              </a:ext>
            </a:extLst>
          </p:cNvPr>
          <p:cNvSpPr>
            <a:spLocks noGrp="1"/>
          </p:cNvSpPr>
          <p:nvPr>
            <p:ph idx="1"/>
          </p:nvPr>
        </p:nvSpPr>
        <p:spPr>
          <a:xfrm>
            <a:off x="484710" y="1752600"/>
            <a:ext cx="8354490" cy="4652681"/>
          </a:xfrm>
        </p:spPr>
        <p:txBody>
          <a:bodyPr>
            <a:normAutofit fontScale="92500"/>
          </a:bodyPr>
          <a:lstStyle/>
          <a:p>
            <a:r>
              <a:rPr lang="en-US" sz="2800" dirty="0"/>
              <a:t>Pragmatic, frugal, highly diverse. </a:t>
            </a:r>
          </a:p>
          <a:p>
            <a:r>
              <a:rPr lang="en-US" sz="2800" dirty="0"/>
              <a:t>Spend less time on social media than Millennials</a:t>
            </a:r>
          </a:p>
          <a:p>
            <a:r>
              <a:rPr lang="en-US" sz="2800" dirty="0"/>
              <a:t>Are smartphone savvy:  Use more than anyone </a:t>
            </a:r>
          </a:p>
          <a:p>
            <a:r>
              <a:rPr lang="en-US" sz="2800" dirty="0"/>
              <a:t>Prefer anonymity and privacy</a:t>
            </a:r>
          </a:p>
          <a:p>
            <a:r>
              <a:rPr lang="en-US" sz="2800" dirty="0"/>
              <a:t>More accepting, tolerant, open-minded and team-oriented than others </a:t>
            </a:r>
          </a:p>
          <a:p>
            <a:r>
              <a:rPr lang="en-US" sz="2800" dirty="0"/>
              <a:t>Prefer YouTube followed by Instagram and Snapchat</a:t>
            </a:r>
          </a:p>
          <a:p>
            <a:r>
              <a:rPr lang="en-US" sz="2800" dirty="0"/>
              <a:t>Watch 2 hours of video per day</a:t>
            </a:r>
          </a:p>
          <a:p>
            <a:pPr marL="0" indent="0">
              <a:buNone/>
            </a:pPr>
            <a:endParaRPr lang="en-US" dirty="0"/>
          </a:p>
        </p:txBody>
      </p:sp>
    </p:spTree>
    <p:extLst>
      <p:ext uri="{BB962C8B-B14F-4D97-AF65-F5344CB8AC3E}">
        <p14:creationId xmlns:p14="http://schemas.microsoft.com/office/powerpoint/2010/main" val="3840528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91C0C-F902-4B08-A352-62A927448BD3}"/>
              </a:ext>
            </a:extLst>
          </p:cNvPr>
          <p:cNvSpPr>
            <a:spLocks noGrp="1"/>
          </p:cNvSpPr>
          <p:nvPr>
            <p:ph type="title"/>
          </p:nvPr>
        </p:nvSpPr>
        <p:spPr/>
        <p:txBody>
          <a:bodyPr/>
          <a:lstStyle/>
          <a:p>
            <a:r>
              <a:rPr lang="en-US" b="1" dirty="0">
                <a:solidFill>
                  <a:srgbClr val="FFC000"/>
                </a:solidFill>
              </a:rPr>
              <a:t>Gen Z Advertising Issues</a:t>
            </a:r>
          </a:p>
        </p:txBody>
      </p:sp>
      <p:sp>
        <p:nvSpPr>
          <p:cNvPr id="3" name="Content Placeholder 2">
            <a:extLst>
              <a:ext uri="{FF2B5EF4-FFF2-40B4-BE49-F238E27FC236}">
                <a16:creationId xmlns:a16="http://schemas.microsoft.com/office/drawing/2014/main" id="{E5AEE9C2-E15A-4520-AC00-C9A537D5C7E0}"/>
              </a:ext>
            </a:extLst>
          </p:cNvPr>
          <p:cNvSpPr>
            <a:spLocks noGrp="1"/>
          </p:cNvSpPr>
          <p:nvPr>
            <p:ph idx="1"/>
          </p:nvPr>
        </p:nvSpPr>
        <p:spPr>
          <a:xfrm>
            <a:off x="827700" y="2052925"/>
            <a:ext cx="7554300" cy="4195481"/>
          </a:xfrm>
        </p:spPr>
        <p:txBody>
          <a:bodyPr/>
          <a:lstStyle/>
          <a:p>
            <a:r>
              <a:rPr lang="en-US" sz="2800" dirty="0"/>
              <a:t>Video marketing is their main exposure of advertising</a:t>
            </a:r>
          </a:p>
          <a:p>
            <a:r>
              <a:rPr lang="en-US" sz="2800" b="1" dirty="0">
                <a:solidFill>
                  <a:srgbClr val="FFC000"/>
                </a:solidFill>
              </a:rPr>
              <a:t>Not tolerant of typical marketing pitches or hard sell tactics</a:t>
            </a:r>
          </a:p>
          <a:p>
            <a:r>
              <a:rPr lang="en-US" sz="2800" dirty="0"/>
              <a:t>Content is king for this group</a:t>
            </a:r>
          </a:p>
          <a:p>
            <a:endParaRPr lang="en-US" dirty="0"/>
          </a:p>
          <a:p>
            <a:endParaRPr lang="en-US" dirty="0"/>
          </a:p>
        </p:txBody>
      </p:sp>
    </p:spTree>
    <p:extLst>
      <p:ext uri="{BB962C8B-B14F-4D97-AF65-F5344CB8AC3E}">
        <p14:creationId xmlns:p14="http://schemas.microsoft.com/office/powerpoint/2010/main" val="2517177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D1F5D-08D1-46C7-ACB0-CD78E2C3827B}"/>
              </a:ext>
            </a:extLst>
          </p:cNvPr>
          <p:cNvSpPr>
            <a:spLocks noGrp="1"/>
          </p:cNvSpPr>
          <p:nvPr>
            <p:ph type="title"/>
          </p:nvPr>
        </p:nvSpPr>
        <p:spPr/>
        <p:txBody>
          <a:bodyPr/>
          <a:lstStyle/>
          <a:p>
            <a:r>
              <a:rPr lang="en-US" b="1" dirty="0">
                <a:solidFill>
                  <a:srgbClr val="FFC000"/>
                </a:solidFill>
              </a:rPr>
              <a:t>Summary</a:t>
            </a:r>
          </a:p>
        </p:txBody>
      </p:sp>
      <p:sp>
        <p:nvSpPr>
          <p:cNvPr id="3" name="Content Placeholder 2">
            <a:extLst>
              <a:ext uri="{FF2B5EF4-FFF2-40B4-BE49-F238E27FC236}">
                <a16:creationId xmlns:a16="http://schemas.microsoft.com/office/drawing/2014/main" id="{191AEF9F-5EAB-4F0B-A547-F377C64F3B37}"/>
              </a:ext>
            </a:extLst>
          </p:cNvPr>
          <p:cNvSpPr>
            <a:spLocks noGrp="1"/>
          </p:cNvSpPr>
          <p:nvPr>
            <p:ph idx="1"/>
          </p:nvPr>
        </p:nvSpPr>
        <p:spPr>
          <a:xfrm>
            <a:off x="381000" y="2052925"/>
            <a:ext cx="8458200" cy="4195481"/>
          </a:xfrm>
        </p:spPr>
        <p:txBody>
          <a:bodyPr/>
          <a:lstStyle/>
          <a:p>
            <a:r>
              <a:rPr lang="en-US" sz="2800" dirty="0">
                <a:solidFill>
                  <a:srgbClr val="FFFF00"/>
                </a:solidFill>
              </a:rPr>
              <a:t>The way you market depends on the group you are targeting</a:t>
            </a:r>
          </a:p>
          <a:p>
            <a:r>
              <a:rPr lang="en-US" sz="2800" dirty="0"/>
              <a:t>For Elks Research shows we need to target Gen X and Millennials</a:t>
            </a:r>
          </a:p>
          <a:p>
            <a:pPr lvl="1"/>
            <a:r>
              <a:rPr lang="en-US" sz="2800" dirty="0"/>
              <a:t>Empty nesters</a:t>
            </a:r>
          </a:p>
          <a:p>
            <a:pPr lvl="1"/>
            <a:r>
              <a:rPr lang="en-US" sz="2800" dirty="0"/>
              <a:t>People with a passion </a:t>
            </a:r>
          </a:p>
          <a:p>
            <a:pPr lvl="1"/>
            <a:endParaRPr lang="en-US" dirty="0"/>
          </a:p>
        </p:txBody>
      </p:sp>
    </p:spTree>
    <p:extLst>
      <p:ext uri="{BB962C8B-B14F-4D97-AF65-F5344CB8AC3E}">
        <p14:creationId xmlns:p14="http://schemas.microsoft.com/office/powerpoint/2010/main" val="4218475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B294-7812-47BB-84FF-B998D35FBB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F9D1C4-8DB7-4817-A783-692A308FDC7C}"/>
              </a:ext>
            </a:extLst>
          </p:cNvPr>
          <p:cNvSpPr>
            <a:spLocks noGrp="1"/>
          </p:cNvSpPr>
          <p:nvPr>
            <p:ph idx="1"/>
          </p:nvPr>
        </p:nvSpPr>
        <p:spPr/>
        <p:txBody>
          <a:bodyPr>
            <a:normAutofit/>
          </a:bodyPr>
          <a:lstStyle/>
          <a:p>
            <a:r>
              <a:rPr lang="en-US" sz="2800" dirty="0"/>
              <a:t>Sue begins here</a:t>
            </a:r>
          </a:p>
        </p:txBody>
      </p:sp>
    </p:spTree>
    <p:extLst>
      <p:ext uri="{BB962C8B-B14F-4D97-AF65-F5344CB8AC3E}">
        <p14:creationId xmlns:p14="http://schemas.microsoft.com/office/powerpoint/2010/main" val="1515612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9B65-E7D4-4CD9-914B-D5A3780D470B}"/>
              </a:ext>
            </a:extLst>
          </p:cNvPr>
          <p:cNvSpPr>
            <a:spLocks noGrp="1"/>
          </p:cNvSpPr>
          <p:nvPr>
            <p:ph type="title"/>
          </p:nvPr>
        </p:nvSpPr>
        <p:spPr/>
        <p:txBody>
          <a:bodyPr/>
          <a:lstStyle/>
          <a:p>
            <a:r>
              <a:rPr lang="en-US" b="1" dirty="0">
                <a:solidFill>
                  <a:srgbClr val="FFC000"/>
                </a:solidFill>
              </a:rPr>
              <a:t>Marketing is a Tool	</a:t>
            </a:r>
          </a:p>
        </p:txBody>
      </p:sp>
      <p:sp>
        <p:nvSpPr>
          <p:cNvPr id="3" name="Content Placeholder 2">
            <a:extLst>
              <a:ext uri="{FF2B5EF4-FFF2-40B4-BE49-F238E27FC236}">
                <a16:creationId xmlns:a16="http://schemas.microsoft.com/office/drawing/2014/main" id="{1C59A6F9-4D10-4D25-BD16-35533AE8FFC9}"/>
              </a:ext>
            </a:extLst>
          </p:cNvPr>
          <p:cNvSpPr>
            <a:spLocks noGrp="1"/>
          </p:cNvSpPr>
          <p:nvPr>
            <p:ph idx="1"/>
          </p:nvPr>
        </p:nvSpPr>
        <p:spPr>
          <a:xfrm>
            <a:off x="152400" y="1676400"/>
            <a:ext cx="8763000" cy="4419600"/>
          </a:xfrm>
        </p:spPr>
        <p:txBody>
          <a:bodyPr>
            <a:normAutofit lnSpcReduction="10000"/>
          </a:bodyPr>
          <a:lstStyle/>
          <a:p>
            <a:r>
              <a:rPr lang="en-US" sz="3600" dirty="0"/>
              <a:t>Get new members</a:t>
            </a:r>
          </a:p>
          <a:p>
            <a:r>
              <a:rPr lang="en-US" sz="3600" dirty="0"/>
              <a:t>Create exposure for your lodge</a:t>
            </a:r>
          </a:p>
          <a:p>
            <a:r>
              <a:rPr lang="en-US" sz="3600" dirty="0"/>
              <a:t>Build public support for what you do</a:t>
            </a:r>
          </a:p>
          <a:p>
            <a:r>
              <a:rPr lang="en-US" sz="3600" dirty="0"/>
              <a:t>Inspire donations</a:t>
            </a:r>
          </a:p>
          <a:p>
            <a:r>
              <a:rPr lang="en-US" sz="3600" dirty="0"/>
              <a:t>Provide recognition to your members</a:t>
            </a:r>
          </a:p>
          <a:p>
            <a:r>
              <a:rPr lang="en-US" sz="3600" dirty="0"/>
              <a:t>Make everyone feel good about what you are doing</a:t>
            </a:r>
          </a:p>
        </p:txBody>
      </p:sp>
    </p:spTree>
    <p:extLst>
      <p:ext uri="{BB962C8B-B14F-4D97-AF65-F5344CB8AC3E}">
        <p14:creationId xmlns:p14="http://schemas.microsoft.com/office/powerpoint/2010/main" val="132824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8E86B-8598-41DB-9A2B-775A0E446E40}"/>
              </a:ext>
            </a:extLst>
          </p:cNvPr>
          <p:cNvSpPr>
            <a:spLocks noGrp="1"/>
          </p:cNvSpPr>
          <p:nvPr>
            <p:ph type="title"/>
          </p:nvPr>
        </p:nvSpPr>
        <p:spPr/>
        <p:txBody>
          <a:bodyPr/>
          <a:lstStyle/>
          <a:p>
            <a:r>
              <a:rPr lang="en-US" b="1" dirty="0">
                <a:solidFill>
                  <a:srgbClr val="FFC000"/>
                </a:solidFill>
              </a:rPr>
              <a:t>Working With Media</a:t>
            </a:r>
          </a:p>
        </p:txBody>
      </p:sp>
      <p:sp>
        <p:nvSpPr>
          <p:cNvPr id="3" name="Content Placeholder 2">
            <a:extLst>
              <a:ext uri="{FF2B5EF4-FFF2-40B4-BE49-F238E27FC236}">
                <a16:creationId xmlns:a16="http://schemas.microsoft.com/office/drawing/2014/main" id="{A0C76076-0953-49B4-9A02-EED0D155853A}"/>
              </a:ext>
            </a:extLst>
          </p:cNvPr>
          <p:cNvSpPr>
            <a:spLocks noGrp="1"/>
          </p:cNvSpPr>
          <p:nvPr>
            <p:ph idx="1"/>
          </p:nvPr>
        </p:nvSpPr>
        <p:spPr>
          <a:xfrm>
            <a:off x="827700" y="2052925"/>
            <a:ext cx="7630500" cy="4195481"/>
          </a:xfrm>
        </p:spPr>
        <p:txBody>
          <a:bodyPr/>
          <a:lstStyle/>
          <a:p>
            <a:r>
              <a:rPr lang="en-US" sz="2800" dirty="0"/>
              <a:t>You have lots of competition</a:t>
            </a:r>
          </a:p>
          <a:p>
            <a:r>
              <a:rPr lang="en-US" sz="2800" dirty="0"/>
              <a:t>Newspapers have limited space</a:t>
            </a:r>
          </a:p>
          <a:p>
            <a:r>
              <a:rPr lang="en-US" sz="2800" dirty="0"/>
              <a:t>Radio and television stations have limited amount of time</a:t>
            </a:r>
          </a:p>
          <a:p>
            <a:endParaRPr lang="en-US" sz="2800" dirty="0"/>
          </a:p>
          <a:p>
            <a:r>
              <a:rPr lang="en-US" sz="2800" dirty="0"/>
              <a:t>Need a media plan</a:t>
            </a:r>
          </a:p>
          <a:p>
            <a:endParaRPr lang="en-US" dirty="0"/>
          </a:p>
        </p:txBody>
      </p:sp>
    </p:spTree>
    <p:extLst>
      <p:ext uri="{BB962C8B-B14F-4D97-AF65-F5344CB8AC3E}">
        <p14:creationId xmlns:p14="http://schemas.microsoft.com/office/powerpoint/2010/main" val="4264107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7E22C-07D3-4429-98C6-86D8A56D35A3}"/>
              </a:ext>
            </a:extLst>
          </p:cNvPr>
          <p:cNvSpPr>
            <a:spLocks noGrp="1"/>
          </p:cNvSpPr>
          <p:nvPr>
            <p:ph type="title"/>
          </p:nvPr>
        </p:nvSpPr>
        <p:spPr/>
        <p:txBody>
          <a:bodyPr/>
          <a:lstStyle/>
          <a:p>
            <a:r>
              <a:rPr lang="en-US" b="1" dirty="0">
                <a:solidFill>
                  <a:srgbClr val="FFC000"/>
                </a:solidFill>
              </a:rPr>
              <a:t>Plans Always Have Goals</a:t>
            </a:r>
          </a:p>
        </p:txBody>
      </p:sp>
      <p:sp>
        <p:nvSpPr>
          <p:cNvPr id="3" name="Content Placeholder 2">
            <a:extLst>
              <a:ext uri="{FF2B5EF4-FFF2-40B4-BE49-F238E27FC236}">
                <a16:creationId xmlns:a16="http://schemas.microsoft.com/office/drawing/2014/main" id="{E228BAE1-53A2-4CBF-8D66-F90AF5988F01}"/>
              </a:ext>
            </a:extLst>
          </p:cNvPr>
          <p:cNvSpPr>
            <a:spLocks noGrp="1"/>
          </p:cNvSpPr>
          <p:nvPr>
            <p:ph idx="1"/>
          </p:nvPr>
        </p:nvSpPr>
        <p:spPr>
          <a:xfrm>
            <a:off x="827700" y="2052925"/>
            <a:ext cx="7706700" cy="4195481"/>
          </a:xfrm>
        </p:spPr>
        <p:txBody>
          <a:bodyPr>
            <a:normAutofit/>
          </a:bodyPr>
          <a:lstStyle/>
          <a:p>
            <a:r>
              <a:rPr lang="en-US" sz="2800" dirty="0"/>
              <a:t>Each aspect of your plan must be written with the goal in mind</a:t>
            </a:r>
          </a:p>
          <a:p>
            <a:r>
              <a:rPr lang="en-US" sz="2800" dirty="0"/>
              <a:t>Ask the following questions</a:t>
            </a:r>
          </a:p>
          <a:p>
            <a:pPr lvl="1"/>
            <a:r>
              <a:rPr lang="en-US" sz="2600" dirty="0"/>
              <a:t>A what do I want to accomplish</a:t>
            </a:r>
          </a:p>
          <a:p>
            <a:pPr lvl="1"/>
            <a:r>
              <a:rPr lang="en-US" sz="2600" dirty="0"/>
              <a:t>How do I accomplish</a:t>
            </a:r>
          </a:p>
          <a:p>
            <a:pPr lvl="1"/>
            <a:r>
              <a:rPr lang="en-US" sz="2600" dirty="0"/>
              <a:t>When do I accomplish it</a:t>
            </a:r>
          </a:p>
          <a:p>
            <a:pPr lvl="1"/>
            <a:r>
              <a:rPr lang="en-US" sz="2600" dirty="0"/>
              <a:t>Alternative: Who, what, when, where, how, why</a:t>
            </a:r>
          </a:p>
          <a:p>
            <a:endParaRPr lang="en-US" sz="2800" dirty="0"/>
          </a:p>
        </p:txBody>
      </p:sp>
    </p:spTree>
    <p:extLst>
      <p:ext uri="{BB962C8B-B14F-4D97-AF65-F5344CB8AC3E}">
        <p14:creationId xmlns:p14="http://schemas.microsoft.com/office/powerpoint/2010/main" val="1076810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39A4-6530-4CED-89AB-020FD8B9A2D7}"/>
              </a:ext>
            </a:extLst>
          </p:cNvPr>
          <p:cNvSpPr>
            <a:spLocks noGrp="1"/>
          </p:cNvSpPr>
          <p:nvPr>
            <p:ph type="title"/>
          </p:nvPr>
        </p:nvSpPr>
        <p:spPr/>
        <p:txBody>
          <a:bodyPr/>
          <a:lstStyle/>
          <a:p>
            <a:r>
              <a:rPr lang="en-US" b="1" dirty="0">
                <a:solidFill>
                  <a:srgbClr val="FFC000"/>
                </a:solidFill>
              </a:rPr>
              <a:t>Types of Publicity </a:t>
            </a:r>
          </a:p>
        </p:txBody>
      </p:sp>
      <p:sp>
        <p:nvSpPr>
          <p:cNvPr id="3" name="Content Placeholder 2">
            <a:extLst>
              <a:ext uri="{FF2B5EF4-FFF2-40B4-BE49-F238E27FC236}">
                <a16:creationId xmlns:a16="http://schemas.microsoft.com/office/drawing/2014/main" id="{81D9A840-DE11-48C1-BAB4-A2E5FE61D7F8}"/>
              </a:ext>
            </a:extLst>
          </p:cNvPr>
          <p:cNvSpPr>
            <a:spLocks noGrp="1"/>
          </p:cNvSpPr>
          <p:nvPr>
            <p:ph idx="1"/>
          </p:nvPr>
        </p:nvSpPr>
        <p:spPr/>
        <p:txBody>
          <a:bodyPr/>
          <a:lstStyle/>
          <a:p>
            <a:r>
              <a:rPr lang="en-US" sz="2800" dirty="0"/>
              <a:t>News – Press Releases</a:t>
            </a:r>
          </a:p>
          <a:p>
            <a:r>
              <a:rPr lang="en-US" sz="2800" dirty="0"/>
              <a:t>PSAs</a:t>
            </a:r>
          </a:p>
          <a:p>
            <a:r>
              <a:rPr lang="en-US" sz="2800" dirty="0"/>
              <a:t>Paid Advertising</a:t>
            </a:r>
          </a:p>
          <a:p>
            <a:r>
              <a:rPr lang="en-US" sz="2800" dirty="0"/>
              <a:t>Remotes</a:t>
            </a:r>
          </a:p>
          <a:p>
            <a:r>
              <a:rPr lang="en-US" sz="2800" dirty="0"/>
              <a:t>Community Bulletin Board</a:t>
            </a:r>
          </a:p>
          <a:p>
            <a:r>
              <a:rPr lang="en-US" sz="2800" dirty="0"/>
              <a:t>Others</a:t>
            </a:r>
          </a:p>
          <a:p>
            <a:endParaRPr lang="en-US" sz="2800" dirty="0"/>
          </a:p>
          <a:p>
            <a:endParaRPr lang="en-US" dirty="0"/>
          </a:p>
        </p:txBody>
      </p:sp>
    </p:spTree>
    <p:extLst>
      <p:ext uri="{BB962C8B-B14F-4D97-AF65-F5344CB8AC3E}">
        <p14:creationId xmlns:p14="http://schemas.microsoft.com/office/powerpoint/2010/main" val="1172392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0A15C-82A7-4BDD-8A22-89DCACEE4B13}"/>
              </a:ext>
            </a:extLst>
          </p:cNvPr>
          <p:cNvSpPr>
            <a:spLocks noGrp="1"/>
          </p:cNvSpPr>
          <p:nvPr>
            <p:ph type="title"/>
          </p:nvPr>
        </p:nvSpPr>
        <p:spPr/>
        <p:txBody>
          <a:bodyPr/>
          <a:lstStyle/>
          <a:p>
            <a:r>
              <a:rPr lang="en-US" dirty="0"/>
              <a:t>tools</a:t>
            </a:r>
          </a:p>
        </p:txBody>
      </p:sp>
      <p:sp>
        <p:nvSpPr>
          <p:cNvPr id="3" name="Content Placeholder 2">
            <a:extLst>
              <a:ext uri="{FF2B5EF4-FFF2-40B4-BE49-F238E27FC236}">
                <a16:creationId xmlns:a16="http://schemas.microsoft.com/office/drawing/2014/main" id="{CF3F5541-89D5-41AE-9D3A-B160EFC9A36B}"/>
              </a:ext>
            </a:extLst>
          </p:cNvPr>
          <p:cNvSpPr>
            <a:spLocks noGrp="1"/>
          </p:cNvSpPr>
          <p:nvPr>
            <p:ph idx="1"/>
          </p:nvPr>
        </p:nvSpPr>
        <p:spPr/>
        <p:txBody>
          <a:bodyPr>
            <a:normAutofit/>
          </a:bodyPr>
          <a:lstStyle/>
          <a:p>
            <a:r>
              <a:rPr lang="en-US" sz="2800" dirty="0"/>
              <a:t>Only small circulation newspapers reprint materials verbatim</a:t>
            </a:r>
          </a:p>
          <a:p>
            <a:r>
              <a:rPr lang="en-US" sz="2800" dirty="0"/>
              <a:t>Editors look for properly style news releases for story leads</a:t>
            </a:r>
          </a:p>
          <a:p>
            <a:r>
              <a:rPr lang="en-US" sz="2800" dirty="0"/>
              <a:t>Public service directors use public service announcements</a:t>
            </a:r>
          </a:p>
        </p:txBody>
      </p:sp>
    </p:spTree>
    <p:extLst>
      <p:ext uri="{BB962C8B-B14F-4D97-AF65-F5344CB8AC3E}">
        <p14:creationId xmlns:p14="http://schemas.microsoft.com/office/powerpoint/2010/main" val="167827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54AA7-9ED1-4503-AAAC-2769745F4D72}"/>
              </a:ext>
            </a:extLst>
          </p:cNvPr>
          <p:cNvSpPr>
            <a:spLocks noGrp="1"/>
          </p:cNvSpPr>
          <p:nvPr>
            <p:ph type="title"/>
          </p:nvPr>
        </p:nvSpPr>
        <p:spPr/>
        <p:txBody>
          <a:bodyPr/>
          <a:lstStyle/>
          <a:p>
            <a:r>
              <a:rPr lang="en-US" b="1" dirty="0">
                <a:solidFill>
                  <a:srgbClr val="FFC000"/>
                </a:solidFill>
              </a:rPr>
              <a:t>Specifics</a:t>
            </a:r>
          </a:p>
        </p:txBody>
      </p:sp>
      <p:sp>
        <p:nvSpPr>
          <p:cNvPr id="3" name="Content Placeholder 2">
            <a:extLst>
              <a:ext uri="{FF2B5EF4-FFF2-40B4-BE49-F238E27FC236}">
                <a16:creationId xmlns:a16="http://schemas.microsoft.com/office/drawing/2014/main" id="{C21FBED1-858C-4E39-A7CD-C4530171A5B0}"/>
              </a:ext>
            </a:extLst>
          </p:cNvPr>
          <p:cNvSpPr>
            <a:spLocks noGrp="1"/>
          </p:cNvSpPr>
          <p:nvPr>
            <p:ph idx="1"/>
          </p:nvPr>
        </p:nvSpPr>
        <p:spPr>
          <a:xfrm>
            <a:off x="827700" y="1371601"/>
            <a:ext cx="7831590" cy="4876806"/>
          </a:xfrm>
        </p:spPr>
        <p:txBody>
          <a:bodyPr>
            <a:normAutofit fontScale="92500" lnSpcReduction="20000"/>
          </a:bodyPr>
          <a:lstStyle/>
          <a:p>
            <a:r>
              <a:rPr lang="en-US" sz="2800" dirty="0"/>
              <a:t>Keep releases to a single page</a:t>
            </a:r>
          </a:p>
          <a:p>
            <a:r>
              <a:rPr lang="en-US" sz="2800" dirty="0"/>
              <a:t>After submission, follow-up with a call to the editor</a:t>
            </a:r>
          </a:p>
          <a:p>
            <a:pPr lvl="1"/>
            <a:r>
              <a:rPr lang="en-US" sz="2800" dirty="0"/>
              <a:t>Top working editor is for major news</a:t>
            </a:r>
          </a:p>
          <a:p>
            <a:pPr lvl="1"/>
            <a:r>
              <a:rPr lang="en-US" sz="2800" dirty="0"/>
              <a:t>City editor for local interest stories</a:t>
            </a:r>
          </a:p>
          <a:p>
            <a:pPr lvl="1"/>
            <a:r>
              <a:rPr lang="en-US" sz="2800" dirty="0"/>
              <a:t>Feature editors for specific types of stories</a:t>
            </a:r>
          </a:p>
          <a:p>
            <a:pPr lvl="2"/>
            <a:r>
              <a:rPr lang="en-US" sz="2800" dirty="0"/>
              <a:t>Business, sports,</a:t>
            </a:r>
          </a:p>
          <a:p>
            <a:r>
              <a:rPr lang="en-US" sz="3200" dirty="0"/>
              <a:t>Note:  With widely distributed materials you won’t have time to contact someone. You have to depend upon the material.</a:t>
            </a:r>
          </a:p>
          <a:p>
            <a:endParaRPr lang="en-US" dirty="0"/>
          </a:p>
        </p:txBody>
      </p:sp>
    </p:spTree>
    <p:extLst>
      <p:ext uri="{BB962C8B-B14F-4D97-AF65-F5344CB8AC3E}">
        <p14:creationId xmlns:p14="http://schemas.microsoft.com/office/powerpoint/2010/main" val="2600148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2A790-A354-47CB-AB2D-246BA269D278}"/>
              </a:ext>
            </a:extLst>
          </p:cNvPr>
          <p:cNvSpPr>
            <a:spLocks noGrp="1"/>
          </p:cNvSpPr>
          <p:nvPr>
            <p:ph type="title"/>
          </p:nvPr>
        </p:nvSpPr>
        <p:spPr/>
        <p:txBody>
          <a:bodyPr/>
          <a:lstStyle/>
          <a:p>
            <a:r>
              <a:rPr lang="en-US" b="1" dirty="0">
                <a:solidFill>
                  <a:srgbClr val="FFC000"/>
                </a:solidFill>
              </a:rPr>
              <a:t>News Releases</a:t>
            </a:r>
          </a:p>
        </p:txBody>
      </p:sp>
      <p:sp>
        <p:nvSpPr>
          <p:cNvPr id="3" name="Content Placeholder 2">
            <a:extLst>
              <a:ext uri="{FF2B5EF4-FFF2-40B4-BE49-F238E27FC236}">
                <a16:creationId xmlns:a16="http://schemas.microsoft.com/office/drawing/2014/main" id="{37D53A82-192D-474A-86F5-4536C7B2CC63}"/>
              </a:ext>
            </a:extLst>
          </p:cNvPr>
          <p:cNvSpPr>
            <a:spLocks noGrp="1"/>
          </p:cNvSpPr>
          <p:nvPr>
            <p:ph idx="1"/>
          </p:nvPr>
        </p:nvSpPr>
        <p:spPr/>
        <p:txBody>
          <a:bodyPr>
            <a:normAutofit/>
          </a:bodyPr>
          <a:lstStyle/>
          <a:p>
            <a:r>
              <a:rPr lang="en-US" sz="3200" dirty="0"/>
              <a:t>Get the most important facts in the first few lines</a:t>
            </a:r>
          </a:p>
          <a:p>
            <a:r>
              <a:rPr lang="en-US" sz="3200" dirty="0"/>
              <a:t>The Lead:</a:t>
            </a:r>
          </a:p>
          <a:p>
            <a:pPr lvl="1"/>
            <a:r>
              <a:rPr lang="en-US" sz="3200" dirty="0"/>
              <a:t>Is one sentence, never more than two</a:t>
            </a:r>
          </a:p>
          <a:p>
            <a:pPr lvl="1"/>
            <a:r>
              <a:rPr lang="en-US" sz="3200" dirty="0"/>
              <a:t>Use who, what, where, when, why, and how</a:t>
            </a:r>
          </a:p>
        </p:txBody>
      </p:sp>
    </p:spTree>
    <p:extLst>
      <p:ext uri="{BB962C8B-B14F-4D97-AF65-F5344CB8AC3E}">
        <p14:creationId xmlns:p14="http://schemas.microsoft.com/office/powerpoint/2010/main" val="2192519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D930-8DD0-4B63-9BD8-295AE5D28828}"/>
              </a:ext>
            </a:extLst>
          </p:cNvPr>
          <p:cNvSpPr>
            <a:spLocks noGrp="1"/>
          </p:cNvSpPr>
          <p:nvPr>
            <p:ph type="title"/>
          </p:nvPr>
        </p:nvSpPr>
        <p:spPr/>
        <p:txBody>
          <a:bodyPr/>
          <a:lstStyle/>
          <a:p>
            <a:r>
              <a:rPr lang="en-US" b="1" dirty="0">
                <a:solidFill>
                  <a:srgbClr val="FFC000"/>
                </a:solidFill>
              </a:rPr>
              <a:t>Example</a:t>
            </a:r>
          </a:p>
        </p:txBody>
      </p:sp>
      <p:sp>
        <p:nvSpPr>
          <p:cNvPr id="3" name="Content Placeholder 2">
            <a:extLst>
              <a:ext uri="{FF2B5EF4-FFF2-40B4-BE49-F238E27FC236}">
                <a16:creationId xmlns:a16="http://schemas.microsoft.com/office/drawing/2014/main" id="{6FEF913F-10B7-4608-994B-58DD5B39ADC3}"/>
              </a:ext>
            </a:extLst>
          </p:cNvPr>
          <p:cNvSpPr>
            <a:spLocks noGrp="1"/>
          </p:cNvSpPr>
          <p:nvPr>
            <p:ph idx="1"/>
          </p:nvPr>
        </p:nvSpPr>
        <p:spPr>
          <a:xfrm>
            <a:off x="827700" y="2052925"/>
            <a:ext cx="7782900" cy="4195481"/>
          </a:xfrm>
        </p:spPr>
        <p:txBody>
          <a:bodyPr>
            <a:normAutofit/>
          </a:bodyPr>
          <a:lstStyle/>
          <a:p>
            <a:r>
              <a:rPr lang="en-US" sz="2800" dirty="0"/>
              <a:t>This morning within the capital building, Idaho State Elks Association President Steve Johnson accepted an award from Idaho State Governor Butch Otter in recognition of the Idaho Elks contributions to physical rehabilitation throughout Idaho.</a:t>
            </a:r>
          </a:p>
        </p:txBody>
      </p:sp>
    </p:spTree>
    <p:extLst>
      <p:ext uri="{BB962C8B-B14F-4D97-AF65-F5344CB8AC3E}">
        <p14:creationId xmlns:p14="http://schemas.microsoft.com/office/powerpoint/2010/main" val="1505370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DD1A6-7DE2-4303-A70C-B346E3E92DFF}"/>
              </a:ext>
            </a:extLst>
          </p:cNvPr>
          <p:cNvSpPr>
            <a:spLocks noGrp="1"/>
          </p:cNvSpPr>
          <p:nvPr>
            <p:ph type="title"/>
          </p:nvPr>
        </p:nvSpPr>
        <p:spPr/>
        <p:txBody>
          <a:bodyPr/>
          <a:lstStyle/>
          <a:p>
            <a:r>
              <a:rPr lang="en-US" b="1" dirty="0">
                <a:solidFill>
                  <a:srgbClr val="FFC000"/>
                </a:solidFill>
              </a:rPr>
              <a:t>Bridge</a:t>
            </a:r>
          </a:p>
        </p:txBody>
      </p:sp>
      <p:sp>
        <p:nvSpPr>
          <p:cNvPr id="3" name="Content Placeholder 2">
            <a:extLst>
              <a:ext uri="{FF2B5EF4-FFF2-40B4-BE49-F238E27FC236}">
                <a16:creationId xmlns:a16="http://schemas.microsoft.com/office/drawing/2014/main" id="{B19DD400-2890-4769-B055-0087B4BBBA46}"/>
              </a:ext>
            </a:extLst>
          </p:cNvPr>
          <p:cNvSpPr>
            <a:spLocks noGrp="1"/>
          </p:cNvSpPr>
          <p:nvPr>
            <p:ph idx="1"/>
          </p:nvPr>
        </p:nvSpPr>
        <p:spPr>
          <a:xfrm>
            <a:off x="827700" y="2052925"/>
            <a:ext cx="7401900" cy="4195481"/>
          </a:xfrm>
        </p:spPr>
        <p:txBody>
          <a:bodyPr>
            <a:normAutofit/>
          </a:bodyPr>
          <a:lstStyle/>
          <a:p>
            <a:r>
              <a:rPr lang="en-US" sz="2800" dirty="0"/>
              <a:t>Transition from the summary information of the lead to detail information of the rest of the release</a:t>
            </a:r>
          </a:p>
          <a:p>
            <a:endParaRPr lang="en-US" sz="2800" dirty="0"/>
          </a:p>
          <a:p>
            <a:r>
              <a:rPr lang="en-US" sz="2800" dirty="0"/>
              <a:t>Often times the bridge complements the lead</a:t>
            </a:r>
          </a:p>
        </p:txBody>
      </p:sp>
    </p:spTree>
    <p:extLst>
      <p:ext uri="{BB962C8B-B14F-4D97-AF65-F5344CB8AC3E}">
        <p14:creationId xmlns:p14="http://schemas.microsoft.com/office/powerpoint/2010/main" val="1998485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AA937-7FBB-43C8-8402-BD4F6781E065}"/>
              </a:ext>
            </a:extLst>
          </p:cNvPr>
          <p:cNvSpPr>
            <a:spLocks noGrp="1"/>
          </p:cNvSpPr>
          <p:nvPr>
            <p:ph type="title"/>
          </p:nvPr>
        </p:nvSpPr>
        <p:spPr/>
        <p:txBody>
          <a:bodyPr/>
          <a:lstStyle/>
          <a:p>
            <a:r>
              <a:rPr lang="en-US" b="1" dirty="0">
                <a:solidFill>
                  <a:srgbClr val="FFC000"/>
                </a:solidFill>
              </a:rPr>
              <a:t>Example</a:t>
            </a:r>
          </a:p>
        </p:txBody>
      </p:sp>
      <p:sp>
        <p:nvSpPr>
          <p:cNvPr id="3" name="Content Placeholder 2">
            <a:extLst>
              <a:ext uri="{FF2B5EF4-FFF2-40B4-BE49-F238E27FC236}">
                <a16:creationId xmlns:a16="http://schemas.microsoft.com/office/drawing/2014/main" id="{C409D8B2-9664-4F64-B6CB-21EC37C37CB9}"/>
              </a:ext>
            </a:extLst>
          </p:cNvPr>
          <p:cNvSpPr>
            <a:spLocks noGrp="1"/>
          </p:cNvSpPr>
          <p:nvPr>
            <p:ph idx="1"/>
          </p:nvPr>
        </p:nvSpPr>
        <p:spPr/>
        <p:txBody>
          <a:bodyPr>
            <a:normAutofit/>
          </a:bodyPr>
          <a:lstStyle/>
          <a:p>
            <a:r>
              <a:rPr lang="en-US" sz="2800" dirty="0"/>
              <a:t>The award was to honor, the Idaho State Elks Association whose organization has donated approximately $10 million over the past two years to assist with physical rehabilitation throughout Idaho</a:t>
            </a:r>
          </a:p>
        </p:txBody>
      </p:sp>
    </p:spTree>
    <p:extLst>
      <p:ext uri="{BB962C8B-B14F-4D97-AF65-F5344CB8AC3E}">
        <p14:creationId xmlns:p14="http://schemas.microsoft.com/office/powerpoint/2010/main" val="4033675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C9A3-6F13-4488-BA4C-DDC89EA5FD59}"/>
              </a:ext>
            </a:extLst>
          </p:cNvPr>
          <p:cNvSpPr>
            <a:spLocks noGrp="1"/>
          </p:cNvSpPr>
          <p:nvPr>
            <p:ph type="title"/>
          </p:nvPr>
        </p:nvSpPr>
        <p:spPr/>
        <p:txBody>
          <a:bodyPr/>
          <a:lstStyle/>
          <a:p>
            <a:r>
              <a:rPr lang="en-US" b="1" dirty="0">
                <a:solidFill>
                  <a:srgbClr val="FFC000"/>
                </a:solidFill>
              </a:rPr>
              <a:t>The Body</a:t>
            </a:r>
          </a:p>
        </p:txBody>
      </p:sp>
      <p:sp>
        <p:nvSpPr>
          <p:cNvPr id="3" name="Content Placeholder 2">
            <a:extLst>
              <a:ext uri="{FF2B5EF4-FFF2-40B4-BE49-F238E27FC236}">
                <a16:creationId xmlns:a16="http://schemas.microsoft.com/office/drawing/2014/main" id="{20394C49-A91F-418F-AE7C-639AA44B80A7}"/>
              </a:ext>
            </a:extLst>
          </p:cNvPr>
          <p:cNvSpPr>
            <a:spLocks noGrp="1"/>
          </p:cNvSpPr>
          <p:nvPr>
            <p:ph idx="1"/>
          </p:nvPr>
        </p:nvSpPr>
        <p:spPr>
          <a:xfrm>
            <a:off x="827700" y="1524001"/>
            <a:ext cx="7859100" cy="4724406"/>
          </a:xfrm>
        </p:spPr>
        <p:txBody>
          <a:bodyPr>
            <a:noAutofit/>
          </a:bodyPr>
          <a:lstStyle/>
          <a:p>
            <a:r>
              <a:rPr lang="en-US" sz="2800" dirty="0"/>
              <a:t>Is not Jesse Ventura</a:t>
            </a:r>
          </a:p>
          <a:p>
            <a:r>
              <a:rPr lang="en-US" sz="2800" dirty="0"/>
              <a:t>Fleshes out the facts of the lead with interesting and significant details</a:t>
            </a:r>
          </a:p>
          <a:p>
            <a:r>
              <a:rPr lang="en-US" sz="2800" dirty="0"/>
              <a:t>Most important facts go first, then others</a:t>
            </a:r>
          </a:p>
          <a:p>
            <a:r>
              <a:rPr lang="en-US" sz="2800" dirty="0"/>
              <a:t>Use your letterhead if needed. It also reinforces credibility</a:t>
            </a:r>
          </a:p>
          <a:p>
            <a:r>
              <a:rPr lang="en-US" sz="2800" dirty="0"/>
              <a:t>Mention your position in the Lodge to reinforce your credentials (Public Relations Chair)</a:t>
            </a:r>
          </a:p>
        </p:txBody>
      </p:sp>
    </p:spTree>
    <p:extLst>
      <p:ext uri="{BB962C8B-B14F-4D97-AF65-F5344CB8AC3E}">
        <p14:creationId xmlns:p14="http://schemas.microsoft.com/office/powerpoint/2010/main" val="387167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11F2-B572-45A3-AA45-FCA3BEFB0B03}"/>
              </a:ext>
            </a:extLst>
          </p:cNvPr>
          <p:cNvSpPr>
            <a:spLocks noGrp="1"/>
          </p:cNvSpPr>
          <p:nvPr>
            <p:ph type="title"/>
          </p:nvPr>
        </p:nvSpPr>
        <p:spPr/>
        <p:txBody>
          <a:bodyPr/>
          <a:lstStyle/>
          <a:p>
            <a:r>
              <a:rPr lang="en-US" b="1" dirty="0">
                <a:solidFill>
                  <a:srgbClr val="FFC000"/>
                </a:solidFill>
              </a:rPr>
              <a:t>Tools are Tools	</a:t>
            </a:r>
          </a:p>
        </p:txBody>
      </p:sp>
      <p:sp>
        <p:nvSpPr>
          <p:cNvPr id="3" name="Content Placeholder 2">
            <a:extLst>
              <a:ext uri="{FF2B5EF4-FFF2-40B4-BE49-F238E27FC236}">
                <a16:creationId xmlns:a16="http://schemas.microsoft.com/office/drawing/2014/main" id="{E8835E03-B01D-4124-8BF1-EE1E9B99BC1F}"/>
              </a:ext>
            </a:extLst>
          </p:cNvPr>
          <p:cNvSpPr>
            <a:spLocks noGrp="1"/>
          </p:cNvSpPr>
          <p:nvPr>
            <p:ph idx="1"/>
          </p:nvPr>
        </p:nvSpPr>
        <p:spPr>
          <a:xfrm>
            <a:off x="827700" y="2052925"/>
            <a:ext cx="7478100" cy="4195481"/>
          </a:xfrm>
        </p:spPr>
        <p:txBody>
          <a:bodyPr/>
          <a:lstStyle/>
          <a:p>
            <a:r>
              <a:rPr lang="en-US" sz="2800" dirty="0"/>
              <a:t>Marketing is not good or evil</a:t>
            </a:r>
          </a:p>
          <a:p>
            <a:r>
              <a:rPr lang="en-US" sz="2800" dirty="0"/>
              <a:t>Can be used for noble purposes</a:t>
            </a:r>
          </a:p>
          <a:p>
            <a:r>
              <a:rPr lang="en-US" sz="2800" dirty="0"/>
              <a:t>Designed to be persuasive</a:t>
            </a:r>
          </a:p>
          <a:p>
            <a:r>
              <a:rPr lang="en-US" sz="2800" dirty="0"/>
              <a:t>Is also respectful by taking others perspectives into account.</a:t>
            </a:r>
          </a:p>
          <a:p>
            <a:r>
              <a:rPr lang="en-US" sz="2800" dirty="0"/>
              <a:t>It is efficient when done correctly.</a:t>
            </a:r>
          </a:p>
          <a:p>
            <a:r>
              <a:rPr lang="en-US" sz="2800" dirty="0"/>
              <a:t>Does not need to be expensive </a:t>
            </a:r>
          </a:p>
          <a:p>
            <a:endParaRPr lang="en-US" dirty="0"/>
          </a:p>
        </p:txBody>
      </p:sp>
    </p:spTree>
    <p:extLst>
      <p:ext uri="{BB962C8B-B14F-4D97-AF65-F5344CB8AC3E}">
        <p14:creationId xmlns:p14="http://schemas.microsoft.com/office/powerpoint/2010/main" val="92995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9210B-C555-42C0-9B7E-95D09071A994}"/>
              </a:ext>
            </a:extLst>
          </p:cNvPr>
          <p:cNvSpPr>
            <a:spLocks noGrp="1"/>
          </p:cNvSpPr>
          <p:nvPr>
            <p:ph type="title"/>
          </p:nvPr>
        </p:nvSpPr>
        <p:spPr/>
        <p:txBody>
          <a:bodyPr/>
          <a:lstStyle/>
          <a:p>
            <a:r>
              <a:rPr lang="en-US" b="1" dirty="0">
                <a:solidFill>
                  <a:srgbClr val="FFC000"/>
                </a:solidFill>
              </a:rPr>
              <a:t>Other Details</a:t>
            </a:r>
          </a:p>
        </p:txBody>
      </p:sp>
      <p:sp>
        <p:nvSpPr>
          <p:cNvPr id="3" name="Content Placeholder 2">
            <a:extLst>
              <a:ext uri="{FF2B5EF4-FFF2-40B4-BE49-F238E27FC236}">
                <a16:creationId xmlns:a16="http://schemas.microsoft.com/office/drawing/2014/main" id="{FA5A06A4-841C-416B-82EF-9AA79A95D3FD}"/>
              </a:ext>
            </a:extLst>
          </p:cNvPr>
          <p:cNvSpPr>
            <a:spLocks noGrp="1"/>
          </p:cNvSpPr>
          <p:nvPr>
            <p:ph idx="1"/>
          </p:nvPr>
        </p:nvSpPr>
        <p:spPr>
          <a:xfrm>
            <a:off x="756750" y="1676400"/>
            <a:ext cx="7630500" cy="4728882"/>
          </a:xfrm>
        </p:spPr>
        <p:txBody>
          <a:bodyPr/>
          <a:lstStyle/>
          <a:p>
            <a:r>
              <a:rPr lang="en-US" sz="2800" dirty="0"/>
              <a:t>Is double or triple spaced</a:t>
            </a:r>
          </a:p>
          <a:p>
            <a:r>
              <a:rPr lang="en-US" sz="2800" dirty="0"/>
              <a:t>Type only on one side of the paper</a:t>
            </a:r>
          </a:p>
          <a:p>
            <a:r>
              <a:rPr lang="en-US" sz="2800" dirty="0"/>
              <a:t>Give 1.5 inch margins on the left side</a:t>
            </a:r>
          </a:p>
          <a:p>
            <a:r>
              <a:rPr lang="en-US" sz="2800" dirty="0"/>
              <a:t>At the top of the paper </a:t>
            </a:r>
          </a:p>
          <a:p>
            <a:pPr lvl="1"/>
            <a:r>
              <a:rPr lang="en-US" sz="2600" dirty="0"/>
              <a:t>Title</a:t>
            </a:r>
          </a:p>
          <a:p>
            <a:pPr lvl="1"/>
            <a:r>
              <a:rPr lang="en-US" sz="2600" dirty="0"/>
              <a:t>Print page number three times</a:t>
            </a:r>
          </a:p>
          <a:p>
            <a:pPr lvl="1"/>
            <a:r>
              <a:rPr lang="en-US" sz="2600" dirty="0"/>
              <a:t>Then drop down an inch and continue with the story</a:t>
            </a:r>
          </a:p>
          <a:p>
            <a:endParaRPr lang="en-US" dirty="0"/>
          </a:p>
          <a:p>
            <a:endParaRPr lang="en-US" dirty="0"/>
          </a:p>
          <a:p>
            <a:endParaRPr lang="en-US" dirty="0"/>
          </a:p>
        </p:txBody>
      </p:sp>
    </p:spTree>
    <p:extLst>
      <p:ext uri="{BB962C8B-B14F-4D97-AF65-F5344CB8AC3E}">
        <p14:creationId xmlns:p14="http://schemas.microsoft.com/office/powerpoint/2010/main" val="1769561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01CB-50DE-459D-8CBD-23645E097AF4}"/>
              </a:ext>
            </a:extLst>
          </p:cNvPr>
          <p:cNvSpPr>
            <a:spLocks noGrp="1"/>
          </p:cNvSpPr>
          <p:nvPr>
            <p:ph type="title"/>
          </p:nvPr>
        </p:nvSpPr>
        <p:spPr/>
        <p:txBody>
          <a:bodyPr/>
          <a:lstStyle/>
          <a:p>
            <a:r>
              <a:rPr lang="en-US" dirty="0"/>
              <a:t>Other elements</a:t>
            </a:r>
          </a:p>
        </p:txBody>
      </p:sp>
      <p:sp>
        <p:nvSpPr>
          <p:cNvPr id="3" name="Content Placeholder 2">
            <a:extLst>
              <a:ext uri="{FF2B5EF4-FFF2-40B4-BE49-F238E27FC236}">
                <a16:creationId xmlns:a16="http://schemas.microsoft.com/office/drawing/2014/main" id="{2D68BF5D-1289-41C2-A4D7-F64E7380EBAD}"/>
              </a:ext>
            </a:extLst>
          </p:cNvPr>
          <p:cNvSpPr>
            <a:spLocks noGrp="1"/>
          </p:cNvSpPr>
          <p:nvPr>
            <p:ph idx="1"/>
          </p:nvPr>
        </p:nvSpPr>
        <p:spPr>
          <a:xfrm>
            <a:off x="827700" y="1371600"/>
            <a:ext cx="8011500" cy="5257799"/>
          </a:xfrm>
        </p:spPr>
        <p:txBody>
          <a:bodyPr>
            <a:noAutofit/>
          </a:bodyPr>
          <a:lstStyle/>
          <a:p>
            <a:r>
              <a:rPr lang="en-US" sz="2800" dirty="0"/>
              <a:t>First page, Upper left,  type</a:t>
            </a:r>
          </a:p>
          <a:p>
            <a:pPr lvl="1"/>
            <a:r>
              <a:rPr lang="en-US" sz="2600" dirty="0"/>
              <a:t> For immediate release</a:t>
            </a:r>
          </a:p>
          <a:p>
            <a:pPr lvl="1"/>
            <a:r>
              <a:rPr lang="en-US" sz="2600" dirty="0"/>
              <a:t>Can also say embargoed until November 2, 2018</a:t>
            </a:r>
          </a:p>
          <a:p>
            <a:r>
              <a:rPr lang="en-US" sz="2800" dirty="0"/>
              <a:t>When describing an upcoming event use the words: “News Advisory” as a release line</a:t>
            </a:r>
          </a:p>
        </p:txBody>
      </p:sp>
    </p:spTree>
    <p:extLst>
      <p:ext uri="{BB962C8B-B14F-4D97-AF65-F5344CB8AC3E}">
        <p14:creationId xmlns:p14="http://schemas.microsoft.com/office/powerpoint/2010/main" val="3815419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D4BB-5F60-43DC-AA8B-D3D9897D76C8}"/>
              </a:ext>
            </a:extLst>
          </p:cNvPr>
          <p:cNvSpPr>
            <a:spLocks noGrp="1"/>
          </p:cNvSpPr>
          <p:nvPr>
            <p:ph type="title"/>
          </p:nvPr>
        </p:nvSpPr>
        <p:spPr/>
        <p:txBody>
          <a:bodyPr/>
          <a:lstStyle/>
          <a:p>
            <a:r>
              <a:rPr lang="en-US" dirty="0"/>
              <a:t>The Head</a:t>
            </a:r>
          </a:p>
        </p:txBody>
      </p:sp>
      <p:sp>
        <p:nvSpPr>
          <p:cNvPr id="3" name="Content Placeholder 2">
            <a:extLst>
              <a:ext uri="{FF2B5EF4-FFF2-40B4-BE49-F238E27FC236}">
                <a16:creationId xmlns:a16="http://schemas.microsoft.com/office/drawing/2014/main" id="{FC12FB64-2DB4-4E2D-B994-1ADB22554128}"/>
              </a:ext>
            </a:extLst>
          </p:cNvPr>
          <p:cNvSpPr>
            <a:spLocks noGrp="1"/>
          </p:cNvSpPr>
          <p:nvPr>
            <p:ph idx="1"/>
          </p:nvPr>
        </p:nvSpPr>
        <p:spPr/>
        <p:txBody>
          <a:bodyPr>
            <a:normAutofit fontScale="92500" lnSpcReduction="20000"/>
          </a:bodyPr>
          <a:lstStyle/>
          <a:p>
            <a:r>
              <a:rPr lang="en-US" sz="2800" dirty="0"/>
              <a:t>Is the title of your release.</a:t>
            </a:r>
          </a:p>
          <a:p>
            <a:r>
              <a:rPr lang="en-US" sz="2800" dirty="0"/>
              <a:t> It should conceptualize the lead paragraph and grab everyone’s attention.</a:t>
            </a:r>
          </a:p>
          <a:p>
            <a:endParaRPr lang="en-US" sz="2800" dirty="0"/>
          </a:p>
          <a:p>
            <a:r>
              <a:rPr lang="en-US" sz="2800" dirty="0"/>
              <a:t>Example:  Elks Pres. receives major award</a:t>
            </a:r>
          </a:p>
          <a:p>
            <a:endParaRPr lang="en-US" sz="2800" dirty="0"/>
          </a:p>
          <a:p>
            <a:r>
              <a:rPr lang="en-US" sz="2800" dirty="0"/>
              <a:t>Upper right part of the page  provide contact name and phone number</a:t>
            </a:r>
          </a:p>
          <a:p>
            <a:endParaRPr lang="en-US" dirty="0"/>
          </a:p>
        </p:txBody>
      </p:sp>
    </p:spTree>
    <p:extLst>
      <p:ext uri="{BB962C8B-B14F-4D97-AF65-F5344CB8AC3E}">
        <p14:creationId xmlns:p14="http://schemas.microsoft.com/office/powerpoint/2010/main" val="3169445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62EA8-0E7D-48DA-8E8B-204CA6E539CB}"/>
              </a:ext>
            </a:extLst>
          </p:cNvPr>
          <p:cNvSpPr>
            <a:spLocks noGrp="1"/>
          </p:cNvSpPr>
          <p:nvPr>
            <p:ph type="title"/>
          </p:nvPr>
        </p:nvSpPr>
        <p:spPr/>
        <p:txBody>
          <a:bodyPr/>
          <a:lstStyle/>
          <a:p>
            <a:r>
              <a:rPr lang="en-US" b="1" dirty="0">
                <a:solidFill>
                  <a:srgbClr val="FFC000"/>
                </a:solidFill>
              </a:rPr>
              <a:t>Helpful Hints</a:t>
            </a:r>
          </a:p>
        </p:txBody>
      </p:sp>
      <p:sp>
        <p:nvSpPr>
          <p:cNvPr id="3" name="Content Placeholder 2">
            <a:extLst>
              <a:ext uri="{FF2B5EF4-FFF2-40B4-BE49-F238E27FC236}">
                <a16:creationId xmlns:a16="http://schemas.microsoft.com/office/drawing/2014/main" id="{824464AC-61C4-425A-9B67-8EA7CE5F0DC6}"/>
              </a:ext>
            </a:extLst>
          </p:cNvPr>
          <p:cNvSpPr>
            <a:spLocks noGrp="1"/>
          </p:cNvSpPr>
          <p:nvPr>
            <p:ph idx="1"/>
          </p:nvPr>
        </p:nvSpPr>
        <p:spPr>
          <a:xfrm>
            <a:off x="823256" y="1447800"/>
            <a:ext cx="7711143" cy="4800600"/>
          </a:xfrm>
        </p:spPr>
        <p:txBody>
          <a:bodyPr>
            <a:noAutofit/>
          </a:bodyPr>
          <a:lstStyle/>
          <a:p>
            <a:r>
              <a:rPr lang="en-US" sz="2800" dirty="0"/>
              <a:t>Use </a:t>
            </a:r>
          </a:p>
          <a:p>
            <a:pPr lvl="1"/>
            <a:r>
              <a:rPr lang="en-US" sz="2600" dirty="0"/>
              <a:t>Short words</a:t>
            </a:r>
          </a:p>
          <a:p>
            <a:pPr lvl="1"/>
            <a:r>
              <a:rPr lang="en-US" sz="2600" dirty="0"/>
              <a:t>Short sentences</a:t>
            </a:r>
          </a:p>
          <a:p>
            <a:pPr lvl="1"/>
            <a:r>
              <a:rPr lang="en-US" sz="2600" dirty="0"/>
              <a:t>Short paragraphs</a:t>
            </a:r>
          </a:p>
          <a:p>
            <a:r>
              <a:rPr lang="en-US" sz="2800" dirty="0"/>
              <a:t> Give exact dates</a:t>
            </a:r>
          </a:p>
          <a:p>
            <a:r>
              <a:rPr lang="en-US" sz="2800" dirty="0"/>
              <a:t>Check and recheck the facts for accuracy</a:t>
            </a:r>
          </a:p>
          <a:p>
            <a:r>
              <a:rPr lang="en-US" sz="2800" dirty="0"/>
              <a:t>Never quote someone without permission</a:t>
            </a:r>
          </a:p>
          <a:p>
            <a:r>
              <a:rPr lang="en-US" sz="2800" dirty="0"/>
              <a:t>Opinion is not appropriate in a release</a:t>
            </a:r>
          </a:p>
        </p:txBody>
      </p:sp>
    </p:spTree>
    <p:extLst>
      <p:ext uri="{BB962C8B-B14F-4D97-AF65-F5344CB8AC3E}">
        <p14:creationId xmlns:p14="http://schemas.microsoft.com/office/powerpoint/2010/main" val="2204565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2FD8F-B965-43C3-B0AE-6967EB60755A}"/>
              </a:ext>
            </a:extLst>
          </p:cNvPr>
          <p:cNvSpPr>
            <a:spLocks noGrp="1"/>
          </p:cNvSpPr>
          <p:nvPr>
            <p:ph type="title"/>
          </p:nvPr>
        </p:nvSpPr>
        <p:spPr/>
        <p:txBody>
          <a:bodyPr/>
          <a:lstStyle/>
          <a:p>
            <a:r>
              <a:rPr lang="en-US" b="1" dirty="0">
                <a:solidFill>
                  <a:srgbClr val="FFC000"/>
                </a:solidFill>
              </a:rPr>
              <a:t>More Hints</a:t>
            </a:r>
          </a:p>
        </p:txBody>
      </p:sp>
      <p:sp>
        <p:nvSpPr>
          <p:cNvPr id="3" name="Content Placeholder 2">
            <a:extLst>
              <a:ext uri="{FF2B5EF4-FFF2-40B4-BE49-F238E27FC236}">
                <a16:creationId xmlns:a16="http://schemas.microsoft.com/office/drawing/2014/main" id="{DC3419A0-E22E-4F13-BEBD-AA3BEA02BBBB}"/>
              </a:ext>
            </a:extLst>
          </p:cNvPr>
          <p:cNvSpPr>
            <a:spLocks noGrp="1"/>
          </p:cNvSpPr>
          <p:nvPr>
            <p:ph idx="1"/>
          </p:nvPr>
        </p:nvSpPr>
        <p:spPr>
          <a:xfrm>
            <a:off x="827700" y="1524001"/>
            <a:ext cx="7706700" cy="4724406"/>
          </a:xfrm>
        </p:spPr>
        <p:txBody>
          <a:bodyPr>
            <a:normAutofit/>
          </a:bodyPr>
          <a:lstStyle/>
          <a:p>
            <a:r>
              <a:rPr lang="en-US" sz="2800" dirty="0"/>
              <a:t>Spell out numbers from 1 to 9,  then use numerals</a:t>
            </a:r>
          </a:p>
          <a:p>
            <a:r>
              <a:rPr lang="en-US" sz="2800" dirty="0"/>
              <a:t>Never begin a sentence with “You.”</a:t>
            </a:r>
          </a:p>
          <a:p>
            <a:r>
              <a:rPr lang="en-US" sz="2800" dirty="0"/>
              <a:t>Always proofread before sending it out</a:t>
            </a:r>
          </a:p>
          <a:p>
            <a:r>
              <a:rPr lang="en-US" sz="2800" dirty="0"/>
              <a:t>Have someone else proofread it before sending it out</a:t>
            </a:r>
          </a:p>
          <a:p>
            <a:r>
              <a:rPr lang="en-US" sz="2800" dirty="0"/>
              <a:t>Give the media the option to interview someone or get involved.</a:t>
            </a:r>
          </a:p>
          <a:p>
            <a:endParaRPr lang="en-US" dirty="0"/>
          </a:p>
        </p:txBody>
      </p:sp>
    </p:spTree>
    <p:extLst>
      <p:ext uri="{BB962C8B-B14F-4D97-AF65-F5344CB8AC3E}">
        <p14:creationId xmlns:p14="http://schemas.microsoft.com/office/powerpoint/2010/main" val="3167108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2D92-262D-4F91-BB3A-27AE2DFE4E26}"/>
              </a:ext>
            </a:extLst>
          </p:cNvPr>
          <p:cNvSpPr>
            <a:spLocks noGrp="1"/>
          </p:cNvSpPr>
          <p:nvPr>
            <p:ph type="title"/>
          </p:nvPr>
        </p:nvSpPr>
        <p:spPr/>
        <p:txBody>
          <a:bodyPr/>
          <a:lstStyle/>
          <a:p>
            <a:r>
              <a:rPr lang="en-US" b="1" dirty="0">
                <a:solidFill>
                  <a:srgbClr val="FFC000"/>
                </a:solidFill>
              </a:rPr>
              <a:t>Other Things</a:t>
            </a:r>
          </a:p>
        </p:txBody>
      </p:sp>
      <p:sp>
        <p:nvSpPr>
          <p:cNvPr id="3" name="Content Placeholder 2">
            <a:extLst>
              <a:ext uri="{FF2B5EF4-FFF2-40B4-BE49-F238E27FC236}">
                <a16:creationId xmlns:a16="http://schemas.microsoft.com/office/drawing/2014/main" id="{85899CF9-F040-44DC-943D-04573ED28C0C}"/>
              </a:ext>
            </a:extLst>
          </p:cNvPr>
          <p:cNvSpPr>
            <a:spLocks noGrp="1"/>
          </p:cNvSpPr>
          <p:nvPr>
            <p:ph idx="1"/>
          </p:nvPr>
        </p:nvSpPr>
        <p:spPr>
          <a:xfrm>
            <a:off x="381000" y="1524000"/>
            <a:ext cx="8153400" cy="5029199"/>
          </a:xfrm>
        </p:spPr>
        <p:txBody>
          <a:bodyPr>
            <a:normAutofit fontScale="70000" lnSpcReduction="20000"/>
          </a:bodyPr>
          <a:lstStyle/>
          <a:p>
            <a:r>
              <a:rPr lang="en-US" sz="3600" dirty="0"/>
              <a:t>Keep conversations with editors short and to the point</a:t>
            </a:r>
          </a:p>
          <a:p>
            <a:r>
              <a:rPr lang="en-US" sz="3600" dirty="0"/>
              <a:t>Contact editors early in the morning</a:t>
            </a:r>
          </a:p>
          <a:p>
            <a:r>
              <a:rPr lang="en-US" sz="3600" dirty="0"/>
              <a:t>Good photographs always enhance any press release</a:t>
            </a:r>
          </a:p>
          <a:p>
            <a:r>
              <a:rPr lang="en-US" sz="3600" dirty="0"/>
              <a:t>Photo should zero in on just a few people: never a group</a:t>
            </a:r>
          </a:p>
          <a:p>
            <a:r>
              <a:rPr lang="en-US" sz="3600" dirty="0"/>
              <a:t>Make sure everyone is close together</a:t>
            </a:r>
          </a:p>
          <a:p>
            <a:r>
              <a:rPr lang="en-US" sz="3600" dirty="0"/>
              <a:t>Feel free to stage the shot</a:t>
            </a:r>
          </a:p>
          <a:p>
            <a:r>
              <a:rPr lang="en-US" sz="3600" dirty="0"/>
              <a:t>Snapshots are unacceptable</a:t>
            </a:r>
          </a:p>
          <a:p>
            <a:r>
              <a:rPr lang="en-US" sz="3600" dirty="0"/>
              <a:t>Newspapers want black-and-white glossies 5 x 7 first 8 x 10</a:t>
            </a:r>
          </a:p>
          <a:p>
            <a:endParaRPr lang="en-US" dirty="0"/>
          </a:p>
        </p:txBody>
      </p:sp>
    </p:spTree>
    <p:extLst>
      <p:ext uri="{BB962C8B-B14F-4D97-AF65-F5344CB8AC3E}">
        <p14:creationId xmlns:p14="http://schemas.microsoft.com/office/powerpoint/2010/main" val="2543066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72B5-7B18-49AB-B97F-AED591865AC7}"/>
              </a:ext>
            </a:extLst>
          </p:cNvPr>
          <p:cNvSpPr>
            <a:spLocks noGrp="1"/>
          </p:cNvSpPr>
          <p:nvPr>
            <p:ph type="title"/>
          </p:nvPr>
        </p:nvSpPr>
        <p:spPr/>
        <p:txBody>
          <a:bodyPr/>
          <a:lstStyle/>
          <a:p>
            <a:r>
              <a:rPr lang="en-US" b="1" dirty="0">
                <a:solidFill>
                  <a:srgbClr val="FFC000"/>
                </a:solidFill>
              </a:rPr>
              <a:t>Public Service Announcements</a:t>
            </a:r>
          </a:p>
        </p:txBody>
      </p:sp>
      <p:sp>
        <p:nvSpPr>
          <p:cNvPr id="3" name="Content Placeholder 2">
            <a:extLst>
              <a:ext uri="{FF2B5EF4-FFF2-40B4-BE49-F238E27FC236}">
                <a16:creationId xmlns:a16="http://schemas.microsoft.com/office/drawing/2014/main" id="{19E95064-E6BE-4D26-A6C5-3C52B1D4ABF9}"/>
              </a:ext>
            </a:extLst>
          </p:cNvPr>
          <p:cNvSpPr>
            <a:spLocks noGrp="1"/>
          </p:cNvSpPr>
          <p:nvPr>
            <p:ph idx="1"/>
          </p:nvPr>
        </p:nvSpPr>
        <p:spPr>
          <a:xfrm>
            <a:off x="827700" y="2052925"/>
            <a:ext cx="7935300" cy="4195481"/>
          </a:xfrm>
        </p:spPr>
        <p:txBody>
          <a:bodyPr>
            <a:normAutofit fontScale="92500" lnSpcReduction="20000"/>
          </a:bodyPr>
          <a:lstStyle/>
          <a:p>
            <a:r>
              <a:rPr lang="en-US" sz="2800" dirty="0"/>
              <a:t>To get on the air, call the public service director at each broadcast station at least one month prior to the event</a:t>
            </a:r>
          </a:p>
          <a:p>
            <a:r>
              <a:rPr lang="en-US" sz="2800" dirty="0"/>
              <a:t>Material must be clear, concise, conversational and correct</a:t>
            </a:r>
          </a:p>
          <a:p>
            <a:r>
              <a:rPr lang="en-US" sz="2800" dirty="0"/>
              <a:t>Use active voice and present tense whenever possible</a:t>
            </a:r>
          </a:p>
          <a:p>
            <a:r>
              <a:rPr lang="en-US" sz="2800" dirty="0"/>
              <a:t>Example: The Salmon Elks Lodge will sponsor a horseshoe tournament on Saturday, November 4</a:t>
            </a:r>
          </a:p>
          <a:p>
            <a:r>
              <a:rPr lang="en-US" sz="2800" dirty="0"/>
              <a:t>. </a:t>
            </a:r>
          </a:p>
        </p:txBody>
      </p:sp>
    </p:spTree>
    <p:extLst>
      <p:ext uri="{BB962C8B-B14F-4D97-AF65-F5344CB8AC3E}">
        <p14:creationId xmlns:p14="http://schemas.microsoft.com/office/powerpoint/2010/main" val="1543306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96D4-217E-4B79-9252-DBBB8D8C9909}"/>
              </a:ext>
            </a:extLst>
          </p:cNvPr>
          <p:cNvSpPr>
            <a:spLocks noGrp="1"/>
          </p:cNvSpPr>
          <p:nvPr>
            <p:ph type="title"/>
          </p:nvPr>
        </p:nvSpPr>
        <p:spPr/>
        <p:txBody>
          <a:bodyPr/>
          <a:lstStyle/>
          <a:p>
            <a:r>
              <a:rPr lang="en-US" b="1" dirty="0">
                <a:solidFill>
                  <a:srgbClr val="FFC000"/>
                </a:solidFill>
              </a:rPr>
              <a:t>More Information</a:t>
            </a:r>
          </a:p>
        </p:txBody>
      </p:sp>
      <p:sp>
        <p:nvSpPr>
          <p:cNvPr id="3" name="Content Placeholder 2">
            <a:extLst>
              <a:ext uri="{FF2B5EF4-FFF2-40B4-BE49-F238E27FC236}">
                <a16:creationId xmlns:a16="http://schemas.microsoft.com/office/drawing/2014/main" id="{D44490DB-11C7-4D61-94D3-2A69039A5586}"/>
              </a:ext>
            </a:extLst>
          </p:cNvPr>
          <p:cNvSpPr>
            <a:spLocks noGrp="1"/>
          </p:cNvSpPr>
          <p:nvPr>
            <p:ph idx="1"/>
          </p:nvPr>
        </p:nvSpPr>
        <p:spPr/>
        <p:txBody>
          <a:bodyPr>
            <a:normAutofit/>
          </a:bodyPr>
          <a:lstStyle/>
          <a:p>
            <a:r>
              <a:rPr lang="en-US" sz="2800" dirty="0"/>
              <a:t>Do not use unnecessary words</a:t>
            </a:r>
          </a:p>
          <a:p>
            <a:r>
              <a:rPr lang="en-US" sz="2800" dirty="0"/>
              <a:t>Must sounds conversational</a:t>
            </a:r>
          </a:p>
          <a:p>
            <a:r>
              <a:rPr lang="en-US" sz="2800" dirty="0"/>
              <a:t>Read it out loud</a:t>
            </a:r>
          </a:p>
          <a:p>
            <a:r>
              <a:rPr lang="en-US" sz="2800" dirty="0"/>
              <a:t>The Media may want to do it themselves</a:t>
            </a:r>
          </a:p>
        </p:txBody>
      </p:sp>
    </p:spTree>
    <p:extLst>
      <p:ext uri="{BB962C8B-B14F-4D97-AF65-F5344CB8AC3E}">
        <p14:creationId xmlns:p14="http://schemas.microsoft.com/office/powerpoint/2010/main" val="2505065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3548D-FBE2-4CA3-83B8-BF8991DA900B}"/>
              </a:ext>
            </a:extLst>
          </p:cNvPr>
          <p:cNvSpPr>
            <a:spLocks noGrp="1"/>
          </p:cNvSpPr>
          <p:nvPr>
            <p:ph type="title"/>
          </p:nvPr>
        </p:nvSpPr>
        <p:spPr/>
        <p:txBody>
          <a:bodyPr/>
          <a:lstStyle/>
          <a:p>
            <a:r>
              <a:rPr lang="en-US" b="1" dirty="0">
                <a:solidFill>
                  <a:srgbClr val="FFC000"/>
                </a:solidFill>
              </a:rPr>
              <a:t>Tips for interviewing</a:t>
            </a:r>
          </a:p>
        </p:txBody>
      </p:sp>
      <p:sp>
        <p:nvSpPr>
          <p:cNvPr id="3" name="Content Placeholder 2">
            <a:extLst>
              <a:ext uri="{FF2B5EF4-FFF2-40B4-BE49-F238E27FC236}">
                <a16:creationId xmlns:a16="http://schemas.microsoft.com/office/drawing/2014/main" id="{DC6D7C62-C047-48A4-964C-1F47E58D7802}"/>
              </a:ext>
            </a:extLst>
          </p:cNvPr>
          <p:cNvSpPr>
            <a:spLocks noGrp="1"/>
          </p:cNvSpPr>
          <p:nvPr>
            <p:ph idx="1"/>
          </p:nvPr>
        </p:nvSpPr>
        <p:spPr>
          <a:xfrm>
            <a:off x="827700" y="1295401"/>
            <a:ext cx="7831590" cy="4953006"/>
          </a:xfrm>
        </p:spPr>
        <p:txBody>
          <a:bodyPr>
            <a:noAutofit/>
          </a:bodyPr>
          <a:lstStyle/>
          <a:p>
            <a:r>
              <a:rPr lang="en-US" sz="2800" dirty="0"/>
              <a:t>Dress appropriately</a:t>
            </a:r>
          </a:p>
          <a:p>
            <a:r>
              <a:rPr lang="en-US" sz="2800" dirty="0"/>
              <a:t>Coat and tie for men, Dresses/Business Suits for women</a:t>
            </a:r>
          </a:p>
          <a:p>
            <a:r>
              <a:rPr lang="en-US" sz="2800" dirty="0"/>
              <a:t>Avoid bright flashy colors and white</a:t>
            </a:r>
          </a:p>
          <a:p>
            <a:r>
              <a:rPr lang="en-US" sz="2800" dirty="0"/>
              <a:t>Avoid Green and Blue colors</a:t>
            </a:r>
          </a:p>
          <a:p>
            <a:r>
              <a:rPr lang="en-US" sz="2800" dirty="0"/>
              <a:t>No plaid or check patterns</a:t>
            </a:r>
          </a:p>
          <a:p>
            <a:r>
              <a:rPr lang="en-US" sz="2800" dirty="0"/>
              <a:t>Do not use shiny jewelry were a polished high bar</a:t>
            </a:r>
          </a:p>
          <a:p>
            <a:r>
              <a:rPr lang="en-US" sz="2800" dirty="0"/>
              <a:t>Take everything out of your pockets</a:t>
            </a:r>
          </a:p>
          <a:p>
            <a:r>
              <a:rPr lang="en-US" sz="2800" dirty="0"/>
              <a:t>Maintain good posture</a:t>
            </a:r>
          </a:p>
          <a:p>
            <a:endParaRPr lang="en-US" sz="2800" dirty="0"/>
          </a:p>
        </p:txBody>
      </p:sp>
    </p:spTree>
    <p:extLst>
      <p:ext uri="{BB962C8B-B14F-4D97-AF65-F5344CB8AC3E}">
        <p14:creationId xmlns:p14="http://schemas.microsoft.com/office/powerpoint/2010/main" val="1529703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F73A-D9A2-4413-BABA-E6EBCE8EEA17}"/>
              </a:ext>
            </a:extLst>
          </p:cNvPr>
          <p:cNvSpPr>
            <a:spLocks noGrp="1"/>
          </p:cNvSpPr>
          <p:nvPr>
            <p:ph type="title"/>
          </p:nvPr>
        </p:nvSpPr>
        <p:spPr/>
        <p:txBody>
          <a:bodyPr/>
          <a:lstStyle/>
          <a:p>
            <a:r>
              <a:rPr lang="en-US" b="1" dirty="0">
                <a:solidFill>
                  <a:srgbClr val="FFC000"/>
                </a:solidFill>
              </a:rPr>
              <a:t>More tips</a:t>
            </a:r>
          </a:p>
        </p:txBody>
      </p:sp>
      <p:sp>
        <p:nvSpPr>
          <p:cNvPr id="3" name="Content Placeholder 2">
            <a:extLst>
              <a:ext uri="{FF2B5EF4-FFF2-40B4-BE49-F238E27FC236}">
                <a16:creationId xmlns:a16="http://schemas.microsoft.com/office/drawing/2014/main" id="{A6686D5A-772E-4F0C-9EB1-8C3DCFC63941}"/>
              </a:ext>
            </a:extLst>
          </p:cNvPr>
          <p:cNvSpPr>
            <a:spLocks noGrp="1"/>
          </p:cNvSpPr>
          <p:nvPr>
            <p:ph idx="1"/>
          </p:nvPr>
        </p:nvSpPr>
        <p:spPr/>
        <p:txBody>
          <a:bodyPr/>
          <a:lstStyle/>
          <a:p>
            <a:r>
              <a:rPr lang="en-US" dirty="0"/>
              <a:t>.</a:t>
            </a:r>
          </a:p>
          <a:p>
            <a:endParaRPr lang="en-US" dirty="0"/>
          </a:p>
        </p:txBody>
      </p:sp>
    </p:spTree>
    <p:extLst>
      <p:ext uri="{BB962C8B-B14F-4D97-AF65-F5344CB8AC3E}">
        <p14:creationId xmlns:p14="http://schemas.microsoft.com/office/powerpoint/2010/main" val="3314829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CCBB-2DFD-48C0-8D58-F84C84E1EA60}"/>
              </a:ext>
            </a:extLst>
          </p:cNvPr>
          <p:cNvSpPr>
            <a:spLocks noGrp="1"/>
          </p:cNvSpPr>
          <p:nvPr>
            <p:ph type="title"/>
          </p:nvPr>
        </p:nvSpPr>
        <p:spPr/>
        <p:txBody>
          <a:bodyPr/>
          <a:lstStyle/>
          <a:p>
            <a:r>
              <a:rPr lang="en-US" b="1" dirty="0">
                <a:solidFill>
                  <a:srgbClr val="FFC000"/>
                </a:solidFill>
              </a:rPr>
              <a:t>????What is News????</a:t>
            </a:r>
          </a:p>
        </p:txBody>
      </p:sp>
      <p:sp>
        <p:nvSpPr>
          <p:cNvPr id="3" name="Content Placeholder 2">
            <a:extLst>
              <a:ext uri="{FF2B5EF4-FFF2-40B4-BE49-F238E27FC236}">
                <a16:creationId xmlns:a16="http://schemas.microsoft.com/office/drawing/2014/main" id="{C49414E4-2097-4283-BD7F-8A8B57E62609}"/>
              </a:ext>
            </a:extLst>
          </p:cNvPr>
          <p:cNvSpPr>
            <a:spLocks noGrp="1"/>
          </p:cNvSpPr>
          <p:nvPr>
            <p:ph idx="1"/>
          </p:nvPr>
        </p:nvSpPr>
        <p:spPr/>
        <p:txBody>
          <a:bodyPr/>
          <a:lstStyle/>
          <a:p>
            <a:r>
              <a:rPr lang="en-US" sz="3200" dirty="0"/>
              <a:t>Is this convention news?</a:t>
            </a:r>
          </a:p>
          <a:p>
            <a:r>
              <a:rPr lang="en-US" sz="3200" dirty="0"/>
              <a:t>Who knows about it?</a:t>
            </a:r>
          </a:p>
          <a:p>
            <a:endParaRPr lang="en-US" sz="3200" dirty="0"/>
          </a:p>
          <a:p>
            <a:r>
              <a:rPr lang="en-US" sz="3200" dirty="0"/>
              <a:t>Bringing approximately $15-20k into the community</a:t>
            </a:r>
          </a:p>
          <a:p>
            <a:r>
              <a:rPr lang="en-US" sz="3200" dirty="0"/>
              <a:t>Is that important</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86160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2018-E1C6-4FEA-9D4C-291F712A97DC}"/>
              </a:ext>
            </a:extLst>
          </p:cNvPr>
          <p:cNvSpPr>
            <a:spLocks noGrp="1"/>
          </p:cNvSpPr>
          <p:nvPr>
            <p:ph type="title"/>
          </p:nvPr>
        </p:nvSpPr>
        <p:spPr/>
        <p:txBody>
          <a:bodyPr/>
          <a:lstStyle/>
          <a:p>
            <a:r>
              <a:rPr lang="en-US" b="1" dirty="0">
                <a:solidFill>
                  <a:srgbClr val="FFC000"/>
                </a:solidFill>
              </a:rPr>
              <a:t>More Tips</a:t>
            </a:r>
          </a:p>
        </p:txBody>
      </p:sp>
      <p:sp>
        <p:nvSpPr>
          <p:cNvPr id="3" name="Content Placeholder 2">
            <a:extLst>
              <a:ext uri="{FF2B5EF4-FFF2-40B4-BE49-F238E27FC236}">
                <a16:creationId xmlns:a16="http://schemas.microsoft.com/office/drawing/2014/main" id="{87012467-3B6C-4E60-B110-E017BD524D42}"/>
              </a:ext>
            </a:extLst>
          </p:cNvPr>
          <p:cNvSpPr>
            <a:spLocks noGrp="1"/>
          </p:cNvSpPr>
          <p:nvPr>
            <p:ph idx="1"/>
          </p:nvPr>
        </p:nvSpPr>
        <p:spPr>
          <a:xfrm>
            <a:off x="827700" y="1447801"/>
            <a:ext cx="7706700" cy="4800606"/>
          </a:xfrm>
        </p:spPr>
        <p:txBody>
          <a:bodyPr>
            <a:normAutofit fontScale="92500" lnSpcReduction="20000"/>
          </a:bodyPr>
          <a:lstStyle/>
          <a:p>
            <a:r>
              <a:rPr lang="en-US" sz="2800" dirty="0"/>
              <a:t>Provide a list of sample questions to the host before the interview</a:t>
            </a:r>
          </a:p>
          <a:p>
            <a:r>
              <a:rPr lang="en-US" sz="2800" dirty="0"/>
              <a:t>Try to remain relaxed like you chatting with a friend over coffee</a:t>
            </a:r>
          </a:p>
          <a:p>
            <a:r>
              <a:rPr lang="en-US" sz="2800" dirty="0"/>
              <a:t>Take a couple of water with you</a:t>
            </a:r>
          </a:p>
          <a:p>
            <a:r>
              <a:rPr lang="en-US" sz="2800" dirty="0"/>
              <a:t>Don’t take plastic bottles that can crackle</a:t>
            </a:r>
          </a:p>
          <a:p>
            <a:r>
              <a:rPr lang="en-US" sz="2800" dirty="0"/>
              <a:t>Don’t try to bluff your way through a question. If you don’t know say you don’t know</a:t>
            </a:r>
          </a:p>
          <a:p>
            <a:r>
              <a:rPr lang="en-US" sz="2800" dirty="0"/>
              <a:t>Arrive early</a:t>
            </a:r>
          </a:p>
          <a:p>
            <a:r>
              <a:rPr lang="en-US" sz="2800" dirty="0"/>
              <a:t>Know your program  memorize dates times </a:t>
            </a:r>
            <a:r>
              <a:rPr lang="en-US" sz="2800" dirty="0" err="1"/>
              <a:t>etc</a:t>
            </a:r>
            <a:endParaRPr lang="en-US" sz="2800" dirty="0"/>
          </a:p>
          <a:p>
            <a:endParaRPr lang="en-US" dirty="0"/>
          </a:p>
          <a:p>
            <a:endParaRPr lang="en-US" dirty="0"/>
          </a:p>
        </p:txBody>
      </p:sp>
    </p:spTree>
    <p:extLst>
      <p:ext uri="{BB962C8B-B14F-4D97-AF65-F5344CB8AC3E}">
        <p14:creationId xmlns:p14="http://schemas.microsoft.com/office/powerpoint/2010/main" val="300776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3F3A-2315-4B18-86B6-1F5E6ECE0ED6}"/>
              </a:ext>
            </a:extLst>
          </p:cNvPr>
          <p:cNvSpPr>
            <a:spLocks noGrp="1"/>
          </p:cNvSpPr>
          <p:nvPr>
            <p:ph type="title"/>
          </p:nvPr>
        </p:nvSpPr>
        <p:spPr/>
        <p:txBody>
          <a:bodyPr/>
          <a:lstStyle/>
          <a:p>
            <a:r>
              <a:rPr lang="en-US" sz="3600" b="1" dirty="0">
                <a:solidFill>
                  <a:srgbClr val="FFC000"/>
                </a:solidFill>
              </a:rPr>
              <a:t>Analyzing The Demographics of the Audience</a:t>
            </a:r>
          </a:p>
        </p:txBody>
      </p:sp>
      <p:sp>
        <p:nvSpPr>
          <p:cNvPr id="3" name="Content Placeholder 2">
            <a:extLst>
              <a:ext uri="{FF2B5EF4-FFF2-40B4-BE49-F238E27FC236}">
                <a16:creationId xmlns:a16="http://schemas.microsoft.com/office/drawing/2014/main" id="{8BF8C05E-A1A1-4B88-BDC5-9118E677B907}"/>
              </a:ext>
            </a:extLst>
          </p:cNvPr>
          <p:cNvSpPr>
            <a:spLocks noGrp="1"/>
          </p:cNvSpPr>
          <p:nvPr>
            <p:ph idx="1"/>
          </p:nvPr>
        </p:nvSpPr>
        <p:spPr>
          <a:xfrm>
            <a:off x="827700" y="2052925"/>
            <a:ext cx="7055380" cy="4195481"/>
          </a:xfrm>
        </p:spPr>
        <p:txBody>
          <a:bodyPr/>
          <a:lstStyle/>
          <a:p>
            <a:r>
              <a:rPr lang="en-US" sz="2800" dirty="0"/>
              <a:t>Identify which broadcaster is the most appropriate for your message</a:t>
            </a:r>
          </a:p>
          <a:p>
            <a:endParaRPr lang="en-US" sz="2800" dirty="0"/>
          </a:p>
          <a:p>
            <a:r>
              <a:rPr lang="en-US" sz="2800" dirty="0"/>
              <a:t>Know when the peak times are for your target group</a:t>
            </a:r>
          </a:p>
          <a:p>
            <a:endParaRPr lang="en-US" sz="2800" dirty="0"/>
          </a:p>
          <a:p>
            <a:r>
              <a:rPr lang="en-US" sz="2800" dirty="0"/>
              <a:t>High drive times are more expensive than other times</a:t>
            </a:r>
          </a:p>
          <a:p>
            <a:endParaRPr lang="en-US" dirty="0"/>
          </a:p>
        </p:txBody>
      </p:sp>
    </p:spTree>
    <p:extLst>
      <p:ext uri="{BB962C8B-B14F-4D97-AF65-F5344CB8AC3E}">
        <p14:creationId xmlns:p14="http://schemas.microsoft.com/office/powerpoint/2010/main" val="2108141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AA7F-6423-4A10-9628-480842F365DD}"/>
              </a:ext>
            </a:extLst>
          </p:cNvPr>
          <p:cNvSpPr>
            <a:spLocks noGrp="1"/>
          </p:cNvSpPr>
          <p:nvPr>
            <p:ph type="title"/>
          </p:nvPr>
        </p:nvSpPr>
        <p:spPr>
          <a:xfrm>
            <a:off x="914400" y="685800"/>
            <a:ext cx="6589199" cy="1280890"/>
          </a:xfrm>
        </p:spPr>
        <p:txBody>
          <a:bodyPr>
            <a:normAutofit/>
          </a:bodyPr>
          <a:lstStyle/>
          <a:p>
            <a:r>
              <a:rPr lang="en-US" sz="4000" b="1" dirty="0">
                <a:solidFill>
                  <a:srgbClr val="FFC000"/>
                </a:solidFill>
              </a:rPr>
              <a:t>Radio and Television Slots</a:t>
            </a:r>
          </a:p>
        </p:txBody>
      </p:sp>
      <p:sp>
        <p:nvSpPr>
          <p:cNvPr id="3" name="Content Placeholder 2">
            <a:extLst>
              <a:ext uri="{FF2B5EF4-FFF2-40B4-BE49-F238E27FC236}">
                <a16:creationId xmlns:a16="http://schemas.microsoft.com/office/drawing/2014/main" id="{94DAE939-9C7F-49CE-8D57-3D7E818584C2}"/>
              </a:ext>
            </a:extLst>
          </p:cNvPr>
          <p:cNvSpPr>
            <a:spLocks noGrp="1"/>
          </p:cNvSpPr>
          <p:nvPr>
            <p:ph idx="1"/>
          </p:nvPr>
        </p:nvSpPr>
        <p:spPr>
          <a:xfrm>
            <a:off x="152400" y="1447800"/>
            <a:ext cx="8915400" cy="4495800"/>
          </a:xfrm>
        </p:spPr>
        <p:txBody>
          <a:bodyPr>
            <a:normAutofit/>
          </a:bodyPr>
          <a:lstStyle/>
          <a:p>
            <a:r>
              <a:rPr lang="en-US" sz="3000" dirty="0">
                <a:solidFill>
                  <a:srgbClr val="FFFFFF"/>
                </a:solidFill>
              </a:rPr>
              <a:t>No Charge Service Announcement Program</a:t>
            </a:r>
          </a:p>
          <a:p>
            <a:endParaRPr lang="en-US" sz="3000" dirty="0">
              <a:solidFill>
                <a:srgbClr val="FFFFFF"/>
              </a:solidFill>
            </a:endParaRPr>
          </a:p>
          <a:p>
            <a:r>
              <a:rPr lang="en-US" sz="3000" dirty="0">
                <a:solidFill>
                  <a:srgbClr val="FFFFFF"/>
                </a:solidFill>
              </a:rPr>
              <a:t>Keith Shipman Washington State Association of Broadcasters</a:t>
            </a:r>
          </a:p>
          <a:p>
            <a:endParaRPr lang="en-US" sz="3000" dirty="0">
              <a:solidFill>
                <a:srgbClr val="FFFFFF"/>
              </a:solidFill>
            </a:endParaRPr>
          </a:p>
          <a:p>
            <a:r>
              <a:rPr lang="en-US" sz="3000" dirty="0">
                <a:solidFill>
                  <a:srgbClr val="FFFFFF"/>
                </a:solidFill>
              </a:rPr>
              <a:t>Montana added additional slots </a:t>
            </a:r>
          </a:p>
          <a:p>
            <a:r>
              <a:rPr lang="en-US" sz="3000" dirty="0">
                <a:solidFill>
                  <a:srgbClr val="FFFFFF"/>
                </a:solidFill>
              </a:rPr>
              <a:t>Cost 13K</a:t>
            </a:r>
          </a:p>
        </p:txBody>
      </p:sp>
    </p:spTree>
    <p:extLst>
      <p:ext uri="{BB962C8B-B14F-4D97-AF65-F5344CB8AC3E}">
        <p14:creationId xmlns:p14="http://schemas.microsoft.com/office/powerpoint/2010/main" val="3455963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AA7F-6423-4A10-9628-480842F365DD}"/>
              </a:ext>
            </a:extLst>
          </p:cNvPr>
          <p:cNvSpPr>
            <a:spLocks noGrp="1"/>
          </p:cNvSpPr>
          <p:nvPr>
            <p:ph type="title"/>
          </p:nvPr>
        </p:nvSpPr>
        <p:spPr>
          <a:xfrm>
            <a:off x="914400" y="685800"/>
            <a:ext cx="6589199" cy="1280890"/>
          </a:xfrm>
        </p:spPr>
        <p:txBody>
          <a:bodyPr>
            <a:normAutofit/>
          </a:bodyPr>
          <a:lstStyle/>
          <a:p>
            <a:r>
              <a:rPr lang="en-US" sz="4000" b="1" dirty="0">
                <a:solidFill>
                  <a:srgbClr val="FFC000"/>
                </a:solidFill>
              </a:rPr>
              <a:t>Radio and Television Slots</a:t>
            </a:r>
          </a:p>
        </p:txBody>
      </p:sp>
      <p:sp>
        <p:nvSpPr>
          <p:cNvPr id="3" name="Content Placeholder 2">
            <a:extLst>
              <a:ext uri="{FF2B5EF4-FFF2-40B4-BE49-F238E27FC236}">
                <a16:creationId xmlns:a16="http://schemas.microsoft.com/office/drawing/2014/main" id="{94DAE939-9C7F-49CE-8D57-3D7E818584C2}"/>
              </a:ext>
            </a:extLst>
          </p:cNvPr>
          <p:cNvSpPr>
            <a:spLocks noGrp="1"/>
          </p:cNvSpPr>
          <p:nvPr>
            <p:ph idx="1"/>
          </p:nvPr>
        </p:nvSpPr>
        <p:spPr>
          <a:xfrm>
            <a:off x="152400" y="1447800"/>
            <a:ext cx="8534400" cy="4495800"/>
          </a:xfrm>
        </p:spPr>
        <p:txBody>
          <a:bodyPr>
            <a:normAutofit lnSpcReduction="10000"/>
          </a:bodyPr>
          <a:lstStyle/>
          <a:p>
            <a:r>
              <a:rPr lang="en-US" sz="3200" dirty="0">
                <a:solidFill>
                  <a:srgbClr val="FFFFFF"/>
                </a:solidFill>
              </a:rPr>
              <a:t>Common Misconceptions</a:t>
            </a:r>
          </a:p>
          <a:p>
            <a:pPr lvl="1"/>
            <a:r>
              <a:rPr lang="en-US" sz="3200" dirty="0">
                <a:solidFill>
                  <a:srgbClr val="FFFFFF"/>
                </a:solidFill>
              </a:rPr>
              <a:t>Expensive</a:t>
            </a:r>
          </a:p>
          <a:p>
            <a:pPr lvl="1"/>
            <a:r>
              <a:rPr lang="en-US" sz="3200" dirty="0">
                <a:solidFill>
                  <a:srgbClr val="FFFFFF"/>
                </a:solidFill>
              </a:rPr>
              <a:t>Not worth the effort.</a:t>
            </a:r>
          </a:p>
          <a:p>
            <a:r>
              <a:rPr lang="en-US" sz="3200" dirty="0">
                <a:solidFill>
                  <a:srgbClr val="FFFFFF"/>
                </a:solidFill>
              </a:rPr>
              <a:t>What did you listen to coming to the Convention?</a:t>
            </a:r>
          </a:p>
          <a:p>
            <a:r>
              <a:rPr lang="en-US" sz="3200" dirty="0">
                <a:solidFill>
                  <a:srgbClr val="FFFFFF"/>
                </a:solidFill>
              </a:rPr>
              <a:t>Montana</a:t>
            </a:r>
          </a:p>
          <a:p>
            <a:pPr lvl="1"/>
            <a:r>
              <a:rPr lang="en-US" sz="3000" dirty="0">
                <a:solidFill>
                  <a:srgbClr val="FFFFFF"/>
                </a:solidFill>
              </a:rPr>
              <a:t>Radio Blasts across Montana</a:t>
            </a:r>
          </a:p>
          <a:p>
            <a:pPr lvl="1"/>
            <a:r>
              <a:rPr lang="en-US" sz="3000" dirty="0">
                <a:solidFill>
                  <a:srgbClr val="FFFFFF"/>
                </a:solidFill>
              </a:rPr>
              <a:t>TV slots across Montana</a:t>
            </a:r>
          </a:p>
          <a:p>
            <a:pPr lvl="1"/>
            <a:endParaRPr lang="en-US" sz="3000" dirty="0">
              <a:solidFill>
                <a:srgbClr val="FFFFFF"/>
              </a:solidFill>
            </a:endParaRPr>
          </a:p>
        </p:txBody>
      </p:sp>
    </p:spTree>
    <p:extLst>
      <p:ext uri="{BB962C8B-B14F-4D97-AF65-F5344CB8AC3E}">
        <p14:creationId xmlns:p14="http://schemas.microsoft.com/office/powerpoint/2010/main" val="1421494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show="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AA7F-6423-4A10-9628-480842F365DD}"/>
              </a:ext>
            </a:extLst>
          </p:cNvPr>
          <p:cNvSpPr>
            <a:spLocks noGrp="1"/>
          </p:cNvSpPr>
          <p:nvPr>
            <p:ph type="title"/>
          </p:nvPr>
        </p:nvSpPr>
        <p:spPr>
          <a:xfrm>
            <a:off x="914400" y="685800"/>
            <a:ext cx="6589199" cy="1280890"/>
          </a:xfrm>
        </p:spPr>
        <p:txBody>
          <a:bodyPr>
            <a:normAutofit/>
          </a:bodyPr>
          <a:lstStyle/>
          <a:p>
            <a:endParaRPr lang="en-US" sz="4000" b="1" dirty="0">
              <a:solidFill>
                <a:srgbClr val="FFC000"/>
              </a:solidFill>
            </a:endParaRPr>
          </a:p>
        </p:txBody>
      </p:sp>
      <p:sp>
        <p:nvSpPr>
          <p:cNvPr id="3" name="Content Placeholder 2">
            <a:extLst>
              <a:ext uri="{FF2B5EF4-FFF2-40B4-BE49-F238E27FC236}">
                <a16:creationId xmlns:a16="http://schemas.microsoft.com/office/drawing/2014/main" id="{94DAE939-9C7F-49CE-8D57-3D7E818584C2}"/>
              </a:ext>
            </a:extLst>
          </p:cNvPr>
          <p:cNvSpPr>
            <a:spLocks noGrp="1"/>
          </p:cNvSpPr>
          <p:nvPr>
            <p:ph idx="1"/>
          </p:nvPr>
        </p:nvSpPr>
        <p:spPr>
          <a:xfrm>
            <a:off x="152400" y="1447800"/>
            <a:ext cx="8534400" cy="4495800"/>
          </a:xfrm>
        </p:spPr>
        <p:txBody>
          <a:bodyPr>
            <a:normAutofit/>
          </a:bodyPr>
          <a:lstStyle/>
          <a:p>
            <a:pPr lvl="1"/>
            <a:r>
              <a:rPr lang="en-US" sz="3000" dirty="0">
                <a:solidFill>
                  <a:srgbClr val="FFFFFF"/>
                </a:solidFill>
              </a:rPr>
              <a:t>Steve </a:t>
            </a:r>
            <a:r>
              <a:rPr lang="en-US" sz="3000" dirty="0" err="1">
                <a:solidFill>
                  <a:srgbClr val="FFFFFF"/>
                </a:solidFill>
              </a:rPr>
              <a:t>seturns</a:t>
            </a:r>
            <a:endParaRPr lang="en-US" sz="3000" dirty="0">
              <a:solidFill>
                <a:srgbClr val="FFFFFF"/>
              </a:solidFill>
            </a:endParaRPr>
          </a:p>
        </p:txBody>
      </p:sp>
    </p:spTree>
    <p:extLst>
      <p:ext uri="{BB962C8B-B14F-4D97-AF65-F5344CB8AC3E}">
        <p14:creationId xmlns:p14="http://schemas.microsoft.com/office/powerpoint/2010/main" val="1266047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A810-1B16-4B49-BC21-A33A2AE3076F}"/>
              </a:ext>
            </a:extLst>
          </p:cNvPr>
          <p:cNvSpPr>
            <a:spLocks noGrp="1"/>
          </p:cNvSpPr>
          <p:nvPr>
            <p:ph type="title"/>
          </p:nvPr>
        </p:nvSpPr>
        <p:spPr>
          <a:xfrm>
            <a:off x="484710" y="452718"/>
            <a:ext cx="7973490" cy="1400530"/>
          </a:xfrm>
        </p:spPr>
        <p:txBody>
          <a:bodyPr/>
          <a:lstStyle/>
          <a:p>
            <a:r>
              <a:rPr lang="en-US" b="1" dirty="0">
                <a:solidFill>
                  <a:srgbClr val="FFC000"/>
                </a:solidFill>
              </a:rPr>
              <a:t>So, Who is Your Target?</a:t>
            </a:r>
          </a:p>
        </p:txBody>
      </p:sp>
      <p:sp>
        <p:nvSpPr>
          <p:cNvPr id="3" name="Content Placeholder 2">
            <a:extLst>
              <a:ext uri="{FF2B5EF4-FFF2-40B4-BE49-F238E27FC236}">
                <a16:creationId xmlns:a16="http://schemas.microsoft.com/office/drawing/2014/main" id="{AB993E3B-AA1B-451E-AD9A-ED9D4D9F5206}"/>
              </a:ext>
            </a:extLst>
          </p:cNvPr>
          <p:cNvSpPr>
            <a:spLocks noGrp="1"/>
          </p:cNvSpPr>
          <p:nvPr>
            <p:ph idx="1"/>
          </p:nvPr>
        </p:nvSpPr>
        <p:spPr/>
        <p:txBody>
          <a:bodyPr>
            <a:normAutofit/>
          </a:bodyPr>
          <a:lstStyle/>
          <a:p>
            <a:r>
              <a:rPr lang="en-US" sz="3600" dirty="0"/>
              <a:t>Three Groups</a:t>
            </a:r>
          </a:p>
          <a:p>
            <a:pPr lvl="1"/>
            <a:r>
              <a:rPr lang="en-US" sz="3600" dirty="0"/>
              <a:t>21-25</a:t>
            </a:r>
          </a:p>
          <a:p>
            <a:pPr lvl="1"/>
            <a:r>
              <a:rPr lang="en-US" sz="3600" dirty="0"/>
              <a:t>30-40</a:t>
            </a:r>
          </a:p>
          <a:p>
            <a:pPr lvl="1"/>
            <a:r>
              <a:rPr lang="en-US" sz="3600" dirty="0"/>
              <a:t>40-55</a:t>
            </a:r>
          </a:p>
        </p:txBody>
      </p:sp>
    </p:spTree>
    <p:extLst>
      <p:ext uri="{BB962C8B-B14F-4D97-AF65-F5344CB8AC3E}">
        <p14:creationId xmlns:p14="http://schemas.microsoft.com/office/powerpoint/2010/main" val="2257412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A810-1B16-4B49-BC21-A33A2AE3076F}"/>
              </a:ext>
            </a:extLst>
          </p:cNvPr>
          <p:cNvSpPr>
            <a:spLocks noGrp="1"/>
          </p:cNvSpPr>
          <p:nvPr>
            <p:ph type="title"/>
          </p:nvPr>
        </p:nvSpPr>
        <p:spPr>
          <a:xfrm>
            <a:off x="484710" y="452718"/>
            <a:ext cx="7973490" cy="1400530"/>
          </a:xfrm>
        </p:spPr>
        <p:txBody>
          <a:bodyPr/>
          <a:lstStyle/>
          <a:p>
            <a:r>
              <a:rPr lang="en-US" b="1" dirty="0">
                <a:solidFill>
                  <a:srgbClr val="FFC000"/>
                </a:solidFill>
              </a:rPr>
              <a:t>What is Goal?</a:t>
            </a:r>
          </a:p>
        </p:txBody>
      </p:sp>
      <p:sp>
        <p:nvSpPr>
          <p:cNvPr id="3" name="Content Placeholder 2">
            <a:extLst>
              <a:ext uri="{FF2B5EF4-FFF2-40B4-BE49-F238E27FC236}">
                <a16:creationId xmlns:a16="http://schemas.microsoft.com/office/drawing/2014/main" id="{AB993E3B-AA1B-451E-AD9A-ED9D4D9F5206}"/>
              </a:ext>
            </a:extLst>
          </p:cNvPr>
          <p:cNvSpPr>
            <a:spLocks noGrp="1"/>
          </p:cNvSpPr>
          <p:nvPr>
            <p:ph idx="1"/>
          </p:nvPr>
        </p:nvSpPr>
        <p:spPr>
          <a:xfrm>
            <a:off x="827700" y="2052925"/>
            <a:ext cx="7973490" cy="4195481"/>
          </a:xfrm>
        </p:spPr>
        <p:txBody>
          <a:bodyPr>
            <a:normAutofit/>
          </a:bodyPr>
          <a:lstStyle/>
          <a:p>
            <a:r>
              <a:rPr lang="en-US" sz="3200" dirty="0"/>
              <a:t>Increase exposure</a:t>
            </a:r>
          </a:p>
          <a:p>
            <a:r>
              <a:rPr lang="en-US" sz="3200" dirty="0"/>
              <a:t>Increase membership</a:t>
            </a:r>
          </a:p>
          <a:p>
            <a:r>
              <a:rPr lang="en-US" sz="3200" dirty="0"/>
              <a:t>Provide information to Elks Members</a:t>
            </a:r>
          </a:p>
          <a:p>
            <a:r>
              <a:rPr lang="en-US" sz="3200" dirty="0"/>
              <a:t>Provide information to the community</a:t>
            </a:r>
          </a:p>
          <a:p>
            <a:r>
              <a:rPr lang="en-US" sz="3200" dirty="0"/>
              <a:t>Toot our horn</a:t>
            </a:r>
          </a:p>
          <a:p>
            <a:endParaRPr lang="en-US" sz="3200" dirty="0"/>
          </a:p>
        </p:txBody>
      </p:sp>
    </p:spTree>
    <p:extLst>
      <p:ext uri="{BB962C8B-B14F-4D97-AF65-F5344CB8AC3E}">
        <p14:creationId xmlns:p14="http://schemas.microsoft.com/office/powerpoint/2010/main" val="2531030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A810-1B16-4B49-BC21-A33A2AE3076F}"/>
              </a:ext>
            </a:extLst>
          </p:cNvPr>
          <p:cNvSpPr>
            <a:spLocks noGrp="1"/>
          </p:cNvSpPr>
          <p:nvPr>
            <p:ph type="title"/>
          </p:nvPr>
        </p:nvSpPr>
        <p:spPr>
          <a:xfrm>
            <a:off x="484710" y="452718"/>
            <a:ext cx="8430690" cy="1400530"/>
          </a:xfrm>
        </p:spPr>
        <p:txBody>
          <a:bodyPr/>
          <a:lstStyle/>
          <a:p>
            <a:r>
              <a:rPr lang="en-US" b="1" dirty="0">
                <a:solidFill>
                  <a:srgbClr val="FFC000"/>
                </a:solidFill>
              </a:rPr>
              <a:t>What Techniques Will You Use?</a:t>
            </a:r>
          </a:p>
        </p:txBody>
      </p:sp>
      <p:sp>
        <p:nvSpPr>
          <p:cNvPr id="3" name="Content Placeholder 2">
            <a:extLst>
              <a:ext uri="{FF2B5EF4-FFF2-40B4-BE49-F238E27FC236}">
                <a16:creationId xmlns:a16="http://schemas.microsoft.com/office/drawing/2014/main" id="{AB993E3B-AA1B-451E-AD9A-ED9D4D9F5206}"/>
              </a:ext>
            </a:extLst>
          </p:cNvPr>
          <p:cNvSpPr>
            <a:spLocks noGrp="1"/>
          </p:cNvSpPr>
          <p:nvPr>
            <p:ph idx="1"/>
          </p:nvPr>
        </p:nvSpPr>
        <p:spPr>
          <a:xfrm>
            <a:off x="381000" y="1524000"/>
            <a:ext cx="8534400" cy="4953000"/>
          </a:xfrm>
        </p:spPr>
        <p:txBody>
          <a:bodyPr>
            <a:normAutofit/>
          </a:bodyPr>
          <a:lstStyle/>
          <a:p>
            <a:r>
              <a:rPr lang="en-US" sz="2800" dirty="0"/>
              <a:t>Depends on the target group</a:t>
            </a:r>
          </a:p>
          <a:p>
            <a:r>
              <a:rPr lang="en-US" sz="2800" dirty="0"/>
              <a:t>Print, Banners, Fliers, Social Media, email</a:t>
            </a:r>
          </a:p>
          <a:p>
            <a:r>
              <a:rPr lang="en-US" sz="2800" dirty="0"/>
              <a:t>Grand Lodge has materials</a:t>
            </a:r>
          </a:p>
          <a:p>
            <a:pPr lvl="1"/>
            <a:r>
              <a:rPr lang="en-US" sz="2800" dirty="0"/>
              <a:t>Some are older</a:t>
            </a:r>
          </a:p>
          <a:p>
            <a:r>
              <a:rPr lang="en-US" sz="2800" dirty="0"/>
              <a:t>Must be appropriate for the target group</a:t>
            </a:r>
          </a:p>
          <a:p>
            <a:r>
              <a:rPr lang="en-US" sz="2800" dirty="0"/>
              <a:t>Must be dynamic and vibrant</a:t>
            </a:r>
          </a:p>
          <a:p>
            <a:pPr lvl="1"/>
            <a:r>
              <a:rPr lang="en-US" sz="2600" dirty="0"/>
              <a:t>Do not use Black and White</a:t>
            </a:r>
          </a:p>
          <a:p>
            <a:r>
              <a:rPr lang="en-US" sz="2800" dirty="0"/>
              <a:t>Need to consider cost</a:t>
            </a:r>
          </a:p>
          <a:p>
            <a:pPr lvl="1"/>
            <a:r>
              <a:rPr lang="en-US" sz="2600" dirty="0"/>
              <a:t>Many techniques are cheap or free</a:t>
            </a:r>
          </a:p>
        </p:txBody>
      </p:sp>
    </p:spTree>
    <p:extLst>
      <p:ext uri="{BB962C8B-B14F-4D97-AF65-F5344CB8AC3E}">
        <p14:creationId xmlns:p14="http://schemas.microsoft.com/office/powerpoint/2010/main" val="845789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A810-1B16-4B49-BC21-A33A2AE3076F}"/>
              </a:ext>
            </a:extLst>
          </p:cNvPr>
          <p:cNvSpPr>
            <a:spLocks noGrp="1"/>
          </p:cNvSpPr>
          <p:nvPr>
            <p:ph type="title"/>
          </p:nvPr>
        </p:nvSpPr>
        <p:spPr>
          <a:xfrm>
            <a:off x="484710" y="452718"/>
            <a:ext cx="7973490" cy="1400530"/>
          </a:xfrm>
        </p:spPr>
        <p:txBody>
          <a:bodyPr/>
          <a:lstStyle/>
          <a:p>
            <a:r>
              <a:rPr lang="en-US" b="1" dirty="0">
                <a:solidFill>
                  <a:srgbClr val="FFC000"/>
                </a:solidFill>
              </a:rPr>
              <a:t>What is Your Message?</a:t>
            </a:r>
          </a:p>
        </p:txBody>
      </p:sp>
      <p:sp>
        <p:nvSpPr>
          <p:cNvPr id="3" name="Content Placeholder 2">
            <a:extLst>
              <a:ext uri="{FF2B5EF4-FFF2-40B4-BE49-F238E27FC236}">
                <a16:creationId xmlns:a16="http://schemas.microsoft.com/office/drawing/2014/main" id="{AB993E3B-AA1B-451E-AD9A-ED9D4D9F5206}"/>
              </a:ext>
            </a:extLst>
          </p:cNvPr>
          <p:cNvSpPr>
            <a:spLocks noGrp="1"/>
          </p:cNvSpPr>
          <p:nvPr>
            <p:ph idx="1"/>
          </p:nvPr>
        </p:nvSpPr>
        <p:spPr>
          <a:xfrm>
            <a:off x="827700" y="1447801"/>
            <a:ext cx="7478100" cy="4800606"/>
          </a:xfrm>
        </p:spPr>
        <p:txBody>
          <a:bodyPr>
            <a:normAutofit fontScale="92500"/>
          </a:bodyPr>
          <a:lstStyle/>
          <a:p>
            <a:r>
              <a:rPr lang="en-US" sz="3600" dirty="0"/>
              <a:t>Informative</a:t>
            </a:r>
          </a:p>
          <a:p>
            <a:pPr lvl="1"/>
            <a:r>
              <a:rPr lang="en-US" sz="3400" dirty="0"/>
              <a:t>We are doing “X”</a:t>
            </a:r>
          </a:p>
          <a:p>
            <a:pPr lvl="1"/>
            <a:r>
              <a:rPr lang="en-US" sz="3400" dirty="0"/>
              <a:t>“Z” received an award</a:t>
            </a:r>
          </a:p>
          <a:p>
            <a:r>
              <a:rPr lang="en-US" sz="3600" dirty="0"/>
              <a:t>Promotional</a:t>
            </a:r>
          </a:p>
          <a:p>
            <a:pPr lvl="1"/>
            <a:r>
              <a:rPr lang="en-US" sz="3400" dirty="0"/>
              <a:t>“__” Lodge contributed $50,000 to our community this year. </a:t>
            </a:r>
          </a:p>
          <a:p>
            <a:r>
              <a:rPr lang="en-US" sz="3600" dirty="0"/>
              <a:t>Assistance</a:t>
            </a:r>
          </a:p>
          <a:p>
            <a:pPr lvl="1"/>
            <a:r>
              <a:rPr lang="en-US" sz="3400" dirty="0"/>
              <a:t>Help the Elk assist veterans</a:t>
            </a:r>
          </a:p>
        </p:txBody>
      </p:sp>
    </p:spTree>
    <p:extLst>
      <p:ext uri="{BB962C8B-B14F-4D97-AF65-F5344CB8AC3E}">
        <p14:creationId xmlns:p14="http://schemas.microsoft.com/office/powerpoint/2010/main" val="936658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A810-1B16-4B49-BC21-A33A2AE3076F}"/>
              </a:ext>
            </a:extLst>
          </p:cNvPr>
          <p:cNvSpPr>
            <a:spLocks noGrp="1"/>
          </p:cNvSpPr>
          <p:nvPr>
            <p:ph type="title"/>
          </p:nvPr>
        </p:nvSpPr>
        <p:spPr>
          <a:xfrm>
            <a:off x="484710" y="452718"/>
            <a:ext cx="8278290" cy="1400530"/>
          </a:xfrm>
        </p:spPr>
        <p:txBody>
          <a:bodyPr/>
          <a:lstStyle/>
          <a:p>
            <a:r>
              <a:rPr lang="en-US" b="1" dirty="0">
                <a:solidFill>
                  <a:srgbClr val="FFC000"/>
                </a:solidFill>
              </a:rPr>
              <a:t>Does Your Lodge Have a Tag?</a:t>
            </a:r>
            <a:br>
              <a:rPr lang="en-US" dirty="0"/>
            </a:br>
            <a:endParaRPr lang="en-US" dirty="0"/>
          </a:p>
        </p:txBody>
      </p:sp>
      <p:sp>
        <p:nvSpPr>
          <p:cNvPr id="3" name="Content Placeholder 2">
            <a:extLst>
              <a:ext uri="{FF2B5EF4-FFF2-40B4-BE49-F238E27FC236}">
                <a16:creationId xmlns:a16="http://schemas.microsoft.com/office/drawing/2014/main" id="{AB993E3B-AA1B-451E-AD9A-ED9D4D9F5206}"/>
              </a:ext>
            </a:extLst>
          </p:cNvPr>
          <p:cNvSpPr>
            <a:spLocks noGrp="1"/>
          </p:cNvSpPr>
          <p:nvPr>
            <p:ph idx="1"/>
          </p:nvPr>
        </p:nvSpPr>
        <p:spPr>
          <a:xfrm>
            <a:off x="827700" y="2052925"/>
            <a:ext cx="7325700" cy="4195481"/>
          </a:xfrm>
        </p:spPr>
        <p:txBody>
          <a:bodyPr>
            <a:normAutofit/>
          </a:bodyPr>
          <a:lstStyle/>
          <a:p>
            <a:r>
              <a:rPr lang="en-US" sz="3200" dirty="0"/>
              <a:t>E.g., Elks Care, Elks Share</a:t>
            </a:r>
          </a:p>
          <a:p>
            <a:r>
              <a:rPr lang="en-US" sz="3200" dirty="0"/>
              <a:t>Idaho Elks, where members help </a:t>
            </a:r>
          </a:p>
          <a:p>
            <a:pPr lvl="1"/>
            <a:r>
              <a:rPr lang="en-US" sz="3200" dirty="0"/>
              <a:t>Veterans</a:t>
            </a:r>
          </a:p>
          <a:p>
            <a:pPr lvl="1"/>
            <a:r>
              <a:rPr lang="en-US" sz="3200" dirty="0"/>
              <a:t>Youth read</a:t>
            </a:r>
          </a:p>
          <a:p>
            <a:pPr lvl="1"/>
            <a:r>
              <a:rPr lang="en-US" sz="3200" dirty="0"/>
              <a:t>Idaho Elks Rehab. Where Elks Make a Physical Difference</a:t>
            </a:r>
          </a:p>
          <a:p>
            <a:pPr lvl="1"/>
            <a:endParaRPr lang="en-US" sz="3200" dirty="0"/>
          </a:p>
        </p:txBody>
      </p:sp>
    </p:spTree>
    <p:extLst>
      <p:ext uri="{BB962C8B-B14F-4D97-AF65-F5344CB8AC3E}">
        <p14:creationId xmlns:p14="http://schemas.microsoft.com/office/powerpoint/2010/main" val="947791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00D3-D23D-481B-B20B-BDF41C0AADAC}"/>
              </a:ext>
            </a:extLst>
          </p:cNvPr>
          <p:cNvSpPr>
            <a:spLocks noGrp="1"/>
          </p:cNvSpPr>
          <p:nvPr>
            <p:ph type="title"/>
          </p:nvPr>
        </p:nvSpPr>
        <p:spPr/>
        <p:txBody>
          <a:bodyPr/>
          <a:lstStyle/>
          <a:p>
            <a:r>
              <a:rPr lang="en-US" b="1" dirty="0">
                <a:solidFill>
                  <a:srgbClr val="FFC000"/>
                </a:solidFill>
              </a:rPr>
              <a:t>News is What the Editor Thinks is News</a:t>
            </a:r>
          </a:p>
        </p:txBody>
      </p:sp>
      <p:sp>
        <p:nvSpPr>
          <p:cNvPr id="3" name="Content Placeholder 2">
            <a:extLst>
              <a:ext uri="{FF2B5EF4-FFF2-40B4-BE49-F238E27FC236}">
                <a16:creationId xmlns:a16="http://schemas.microsoft.com/office/drawing/2014/main" id="{B07336F7-D063-46F9-88E2-C72D3A1A4AC2}"/>
              </a:ext>
            </a:extLst>
          </p:cNvPr>
          <p:cNvSpPr>
            <a:spLocks noGrp="1"/>
          </p:cNvSpPr>
          <p:nvPr>
            <p:ph idx="1"/>
          </p:nvPr>
        </p:nvSpPr>
        <p:spPr>
          <a:xfrm>
            <a:off x="827700" y="2052925"/>
            <a:ext cx="7554300" cy="4195481"/>
          </a:xfrm>
        </p:spPr>
        <p:txBody>
          <a:bodyPr>
            <a:normAutofit fontScale="92500" lnSpcReduction="10000"/>
          </a:bodyPr>
          <a:lstStyle/>
          <a:p>
            <a:r>
              <a:rPr lang="en-US" sz="3200" dirty="0"/>
              <a:t>Designed for whatever the editor believes readers or viewers will think is interesting</a:t>
            </a:r>
          </a:p>
          <a:p>
            <a:r>
              <a:rPr lang="en-US" sz="3200" dirty="0"/>
              <a:t>Real Goals:</a:t>
            </a:r>
          </a:p>
          <a:p>
            <a:pPr lvl="1"/>
            <a:r>
              <a:rPr lang="en-US" sz="3000" dirty="0"/>
              <a:t>Sell papers, advertising, etc. </a:t>
            </a:r>
          </a:p>
          <a:p>
            <a:pPr lvl="1"/>
            <a:r>
              <a:rPr lang="en-US" sz="3000" dirty="0"/>
              <a:t> Change opinion - Propaganda</a:t>
            </a:r>
          </a:p>
          <a:p>
            <a:endParaRPr lang="en-US" sz="3200" dirty="0"/>
          </a:p>
          <a:p>
            <a:r>
              <a:rPr lang="en-US" sz="3200" dirty="0"/>
              <a:t>Is not designed to inform the public</a:t>
            </a:r>
          </a:p>
          <a:p>
            <a:endParaRPr lang="en-US" dirty="0"/>
          </a:p>
          <a:p>
            <a:pPr lvl="1"/>
            <a:endParaRPr lang="en-US" dirty="0"/>
          </a:p>
        </p:txBody>
      </p:sp>
    </p:spTree>
    <p:extLst>
      <p:ext uri="{BB962C8B-B14F-4D97-AF65-F5344CB8AC3E}">
        <p14:creationId xmlns:p14="http://schemas.microsoft.com/office/powerpoint/2010/main" val="3976592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535DF-B55A-4F46-A0F9-717BE4F807C5}"/>
              </a:ext>
            </a:extLst>
          </p:cNvPr>
          <p:cNvSpPr>
            <a:spLocks noGrp="1"/>
          </p:cNvSpPr>
          <p:nvPr>
            <p:ph idx="1"/>
          </p:nvPr>
        </p:nvSpPr>
        <p:spPr>
          <a:xfrm>
            <a:off x="762000" y="1981200"/>
            <a:ext cx="7630500" cy="4195481"/>
          </a:xfrm>
        </p:spPr>
        <p:txBody>
          <a:bodyPr>
            <a:noAutofit/>
          </a:bodyPr>
          <a:lstStyle/>
          <a:p>
            <a:pPr marL="0" indent="0" algn="ctr">
              <a:buNone/>
            </a:pPr>
            <a:r>
              <a:rPr lang="en-US" sz="4800" b="1" dirty="0">
                <a:solidFill>
                  <a:srgbClr val="FFC000"/>
                </a:solidFill>
              </a:rPr>
              <a:t> </a:t>
            </a:r>
          </a:p>
          <a:p>
            <a:pPr marL="0" indent="0" algn="ctr">
              <a:buNone/>
            </a:pPr>
            <a:r>
              <a:rPr lang="en-US" sz="4800" b="1" dirty="0">
                <a:solidFill>
                  <a:srgbClr val="FFC000"/>
                </a:solidFill>
              </a:rPr>
              <a:t>EXPOSURE IS EVERYTHNG</a:t>
            </a:r>
          </a:p>
          <a:p>
            <a:endParaRPr lang="en-US" sz="4800" dirty="0"/>
          </a:p>
          <a:p>
            <a:pPr marL="0" indent="0" algn="ctr">
              <a:buNone/>
            </a:pPr>
            <a:r>
              <a:rPr lang="en-US" sz="3600" b="1" dirty="0"/>
              <a:t>NO EXPOSURE, YOU DO NOT EXIST</a:t>
            </a:r>
          </a:p>
        </p:txBody>
      </p:sp>
    </p:spTree>
    <p:extLst>
      <p:ext uri="{BB962C8B-B14F-4D97-AF65-F5344CB8AC3E}">
        <p14:creationId xmlns:p14="http://schemas.microsoft.com/office/powerpoint/2010/main" val="4254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3428-548B-488D-AC07-A3C1D135E1AD}"/>
              </a:ext>
            </a:extLst>
          </p:cNvPr>
          <p:cNvSpPr>
            <a:spLocks noGrp="1"/>
          </p:cNvSpPr>
          <p:nvPr>
            <p:ph type="title"/>
          </p:nvPr>
        </p:nvSpPr>
        <p:spPr/>
        <p:txBody>
          <a:bodyPr/>
          <a:lstStyle/>
          <a:p>
            <a:r>
              <a:rPr lang="en-US" b="1" dirty="0">
                <a:solidFill>
                  <a:srgbClr val="FFC000"/>
                </a:solidFill>
              </a:rPr>
              <a:t>Lodge Promotion</a:t>
            </a:r>
          </a:p>
        </p:txBody>
      </p:sp>
      <p:sp>
        <p:nvSpPr>
          <p:cNvPr id="3" name="Content Placeholder 2">
            <a:extLst>
              <a:ext uri="{FF2B5EF4-FFF2-40B4-BE49-F238E27FC236}">
                <a16:creationId xmlns:a16="http://schemas.microsoft.com/office/drawing/2014/main" id="{15ACA2AD-4CCF-4319-9140-027D08CE9588}"/>
              </a:ext>
            </a:extLst>
          </p:cNvPr>
          <p:cNvSpPr>
            <a:spLocks noGrp="1"/>
          </p:cNvSpPr>
          <p:nvPr>
            <p:ph idx="1"/>
          </p:nvPr>
        </p:nvSpPr>
        <p:spPr>
          <a:xfrm>
            <a:off x="304800" y="1447801"/>
            <a:ext cx="8534400" cy="4800606"/>
          </a:xfrm>
        </p:spPr>
        <p:txBody>
          <a:bodyPr>
            <a:normAutofit/>
          </a:bodyPr>
          <a:lstStyle/>
          <a:p>
            <a:r>
              <a:rPr lang="en-US" sz="3200" dirty="0"/>
              <a:t>Provides a message to your community</a:t>
            </a:r>
          </a:p>
          <a:p>
            <a:r>
              <a:rPr lang="en-US" sz="3200" dirty="0"/>
              <a:t>Provides a message to potential members</a:t>
            </a:r>
          </a:p>
          <a:p>
            <a:r>
              <a:rPr lang="en-US" sz="3200" dirty="0"/>
              <a:t>Lets your current members know what is happening</a:t>
            </a:r>
          </a:p>
          <a:p>
            <a:r>
              <a:rPr lang="en-US" sz="3200" dirty="0"/>
              <a:t>Gets everyone excited</a:t>
            </a:r>
          </a:p>
        </p:txBody>
      </p:sp>
    </p:spTree>
    <p:extLst>
      <p:ext uri="{BB962C8B-B14F-4D97-AF65-F5344CB8AC3E}">
        <p14:creationId xmlns:p14="http://schemas.microsoft.com/office/powerpoint/2010/main" val="2023399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B722-F21D-43CF-9451-A8F4CDF59040}"/>
              </a:ext>
            </a:extLst>
          </p:cNvPr>
          <p:cNvSpPr>
            <a:spLocks noGrp="1"/>
          </p:cNvSpPr>
          <p:nvPr>
            <p:ph type="title"/>
          </p:nvPr>
        </p:nvSpPr>
        <p:spPr>
          <a:xfrm>
            <a:off x="483974" y="457200"/>
            <a:ext cx="8202826" cy="1676400"/>
          </a:xfrm>
        </p:spPr>
        <p:txBody>
          <a:bodyPr/>
          <a:lstStyle/>
          <a:p>
            <a:pPr algn="ctr"/>
            <a:r>
              <a:rPr lang="en-US" sz="3600" b="1" dirty="0">
                <a:solidFill>
                  <a:srgbClr val="FFC000"/>
                </a:solidFill>
              </a:rPr>
              <a:t>Different Population Groups Send and Receive Information Differently</a:t>
            </a:r>
          </a:p>
        </p:txBody>
      </p:sp>
      <p:sp>
        <p:nvSpPr>
          <p:cNvPr id="3" name="Content Placeholder 2">
            <a:extLst>
              <a:ext uri="{FF2B5EF4-FFF2-40B4-BE49-F238E27FC236}">
                <a16:creationId xmlns:a16="http://schemas.microsoft.com/office/drawing/2014/main" id="{926F41AE-5C61-4BC5-96D8-0BFE31927020}"/>
              </a:ext>
            </a:extLst>
          </p:cNvPr>
          <p:cNvSpPr>
            <a:spLocks noGrp="1"/>
          </p:cNvSpPr>
          <p:nvPr>
            <p:ph idx="1"/>
          </p:nvPr>
        </p:nvSpPr>
        <p:spPr>
          <a:xfrm>
            <a:off x="304800" y="2209800"/>
            <a:ext cx="8153400" cy="3886206"/>
          </a:xfrm>
        </p:spPr>
        <p:txBody>
          <a:bodyPr>
            <a:normAutofit/>
          </a:bodyPr>
          <a:lstStyle/>
          <a:p>
            <a:r>
              <a:rPr lang="en-US" sz="3200" dirty="0"/>
              <a:t>Older members - Print Media</a:t>
            </a:r>
          </a:p>
          <a:p>
            <a:r>
              <a:rPr lang="en-US" sz="3200" dirty="0"/>
              <a:t>Middle Age Members - email</a:t>
            </a:r>
          </a:p>
          <a:p>
            <a:r>
              <a:rPr lang="en-US" sz="3200" dirty="0"/>
              <a:t>Young Adults - Social Media</a:t>
            </a:r>
          </a:p>
          <a:p>
            <a:r>
              <a:rPr lang="en-US" sz="3200" dirty="0"/>
              <a:t>Current Younger Adults – Text</a:t>
            </a:r>
          </a:p>
          <a:p>
            <a:endParaRPr lang="en-US" sz="3200" dirty="0"/>
          </a:p>
          <a:p>
            <a:r>
              <a:rPr lang="en-US" sz="3200" dirty="0"/>
              <a:t>Which method does your lodge use?</a:t>
            </a:r>
          </a:p>
        </p:txBody>
      </p:sp>
    </p:spTree>
    <p:extLst>
      <p:ext uri="{BB962C8B-B14F-4D97-AF65-F5344CB8AC3E}">
        <p14:creationId xmlns:p14="http://schemas.microsoft.com/office/powerpoint/2010/main" val="63927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CFD4-A25C-491B-8B2D-117B70C7B261}"/>
              </a:ext>
            </a:extLst>
          </p:cNvPr>
          <p:cNvSpPr>
            <a:spLocks noGrp="1"/>
          </p:cNvSpPr>
          <p:nvPr>
            <p:ph type="title"/>
          </p:nvPr>
        </p:nvSpPr>
        <p:spPr>
          <a:solidFill>
            <a:srgbClr val="003399"/>
          </a:solidFill>
        </p:spPr>
        <p:txBody>
          <a:bodyPr/>
          <a:lstStyle/>
          <a:p>
            <a:r>
              <a:rPr lang="en-US" b="1" dirty="0">
                <a:solidFill>
                  <a:srgbClr val="FFC000"/>
                </a:solidFill>
              </a:rPr>
              <a:t>Strategies</a:t>
            </a:r>
            <a:r>
              <a:rPr lang="en-US" dirty="0"/>
              <a:t> </a:t>
            </a:r>
          </a:p>
        </p:txBody>
      </p:sp>
      <p:sp>
        <p:nvSpPr>
          <p:cNvPr id="4" name="Rectangle 3">
            <a:extLst>
              <a:ext uri="{FF2B5EF4-FFF2-40B4-BE49-F238E27FC236}">
                <a16:creationId xmlns:a16="http://schemas.microsoft.com/office/drawing/2014/main" id="{E7DAF9F8-69B0-4C27-9D80-3AA59352104F}"/>
              </a:ext>
            </a:extLst>
          </p:cNvPr>
          <p:cNvSpPr/>
          <p:nvPr/>
        </p:nvSpPr>
        <p:spPr>
          <a:xfrm>
            <a:off x="484710" y="1659285"/>
            <a:ext cx="6373290" cy="4031873"/>
          </a:xfrm>
          <a:prstGeom prst="rect">
            <a:avLst/>
          </a:prstGeom>
        </p:spPr>
        <p:txBody>
          <a:bodyPr wrap="square">
            <a:spAutoFit/>
          </a:bodyPr>
          <a:lstStyle/>
          <a:p>
            <a:pPr marL="457200" indent="-457200">
              <a:buFont typeface="Courier New" panose="02070309020205020404" pitchFamily="49" charset="0"/>
              <a:buChar char="o"/>
            </a:pPr>
            <a:r>
              <a:rPr lang="en-US" sz="3200" dirty="0"/>
              <a:t>Outdoor Branding</a:t>
            </a:r>
          </a:p>
          <a:p>
            <a:pPr marL="457200" indent="-457200">
              <a:buFont typeface="Courier New" panose="02070309020205020404" pitchFamily="49" charset="0"/>
              <a:buChar char="o"/>
            </a:pPr>
            <a:r>
              <a:rPr lang="en-US" sz="3200" dirty="0"/>
              <a:t>Indoor Branding</a:t>
            </a:r>
          </a:p>
          <a:p>
            <a:pPr marL="457200" indent="-457200">
              <a:buFont typeface="Courier New" panose="02070309020205020404" pitchFamily="49" charset="0"/>
              <a:buChar char="o"/>
            </a:pPr>
            <a:r>
              <a:rPr lang="en-US" sz="3200" dirty="0"/>
              <a:t>Fliers and Brochures</a:t>
            </a:r>
          </a:p>
          <a:p>
            <a:pPr marL="457200" indent="-457200">
              <a:buFont typeface="Courier New" panose="02070309020205020404" pitchFamily="49" charset="0"/>
              <a:buChar char="o"/>
            </a:pPr>
            <a:r>
              <a:rPr lang="en-US" sz="3200" dirty="0"/>
              <a:t>Media</a:t>
            </a:r>
          </a:p>
          <a:p>
            <a:pPr marL="914400" lvl="1" indent="-457200">
              <a:buFont typeface="Courier New" panose="02070309020205020404" pitchFamily="49" charset="0"/>
              <a:buChar char="o"/>
            </a:pPr>
            <a:r>
              <a:rPr lang="en-US" sz="3200" dirty="0"/>
              <a:t>Print</a:t>
            </a:r>
          </a:p>
          <a:p>
            <a:pPr marL="914400" lvl="1" indent="-457200">
              <a:buFont typeface="Courier New" panose="02070309020205020404" pitchFamily="49" charset="0"/>
              <a:buChar char="o"/>
            </a:pPr>
            <a:r>
              <a:rPr lang="en-US" sz="3200" dirty="0"/>
              <a:t>Radio</a:t>
            </a:r>
          </a:p>
          <a:p>
            <a:pPr marL="914400" lvl="1" indent="-457200">
              <a:buFont typeface="Courier New" panose="02070309020205020404" pitchFamily="49" charset="0"/>
              <a:buChar char="o"/>
            </a:pPr>
            <a:r>
              <a:rPr lang="en-US" sz="3200" dirty="0"/>
              <a:t>TV slots</a:t>
            </a:r>
          </a:p>
          <a:p>
            <a:pPr marL="457200" indent="-457200">
              <a:buFont typeface="Courier New" panose="02070309020205020404" pitchFamily="49" charset="0"/>
              <a:buChar char="o"/>
            </a:pPr>
            <a:r>
              <a:rPr lang="en-US" sz="3200" dirty="0"/>
              <a:t>Social Media</a:t>
            </a:r>
          </a:p>
        </p:txBody>
      </p:sp>
    </p:spTree>
    <p:extLst>
      <p:ext uri="{BB962C8B-B14F-4D97-AF65-F5344CB8AC3E}">
        <p14:creationId xmlns:p14="http://schemas.microsoft.com/office/powerpoint/2010/main" val="1035521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show="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BAF90-3073-4C54-A271-F93444F8AA60}"/>
              </a:ext>
            </a:extLst>
          </p:cNvPr>
          <p:cNvSpPr>
            <a:spLocks noGrp="1"/>
          </p:cNvSpPr>
          <p:nvPr>
            <p:ph type="title"/>
          </p:nvPr>
        </p:nvSpPr>
        <p:spPr>
          <a:xfrm>
            <a:off x="838200" y="533400"/>
            <a:ext cx="7068104" cy="1280890"/>
          </a:xfrm>
          <a:solidFill>
            <a:srgbClr val="FF0000"/>
          </a:solidFill>
        </p:spPr>
        <p:txBody>
          <a:bodyPr>
            <a:noAutofit/>
          </a:bodyPr>
          <a:lstStyle/>
          <a:p>
            <a:r>
              <a:rPr lang="en-US" sz="4800" b="1" dirty="0">
                <a:solidFill>
                  <a:srgbClr val="FFFF00"/>
                </a:solidFill>
              </a:rPr>
              <a:t>OUTDOOR BRANDING</a:t>
            </a:r>
          </a:p>
        </p:txBody>
      </p:sp>
      <p:pic>
        <p:nvPicPr>
          <p:cNvPr id="5" name="Content Placeholder 4">
            <a:extLst>
              <a:ext uri="{FF2B5EF4-FFF2-40B4-BE49-F238E27FC236}">
                <a16:creationId xmlns:a16="http://schemas.microsoft.com/office/drawing/2014/main" id="{4835727F-3A81-4B2F-B313-92A48D025306}"/>
              </a:ext>
            </a:extLst>
          </p:cNvPr>
          <p:cNvPicPr>
            <a:picLocks noGrp="1" noChangeAspect="1"/>
          </p:cNvPicPr>
          <p:nvPr>
            <p:ph sz="half" idx="1"/>
          </p:nvPr>
        </p:nvPicPr>
        <p:blipFill>
          <a:blip r:embed="rId2"/>
          <a:stretch>
            <a:fillRect/>
          </a:stretch>
        </p:blipFill>
        <p:spPr>
          <a:xfrm>
            <a:off x="762000" y="2102959"/>
            <a:ext cx="3119302" cy="4416980"/>
          </a:xfrm>
          <a:prstGeom prst="rect">
            <a:avLst/>
          </a:prstGeom>
        </p:spPr>
      </p:pic>
      <p:pic>
        <p:nvPicPr>
          <p:cNvPr id="6" name="Content Placeholder 5">
            <a:extLst>
              <a:ext uri="{FF2B5EF4-FFF2-40B4-BE49-F238E27FC236}">
                <a16:creationId xmlns:a16="http://schemas.microsoft.com/office/drawing/2014/main" id="{39E62998-0D75-4B5B-B66F-420CD6C93ABC}"/>
              </a:ext>
            </a:extLst>
          </p:cNvPr>
          <p:cNvPicPr>
            <a:picLocks noGrp="1" noChangeAspect="1"/>
          </p:cNvPicPr>
          <p:nvPr>
            <p:ph sz="half" idx="2"/>
          </p:nvPr>
        </p:nvPicPr>
        <p:blipFill>
          <a:blip r:embed="rId3"/>
          <a:stretch>
            <a:fillRect/>
          </a:stretch>
        </p:blipFill>
        <p:spPr>
          <a:xfrm>
            <a:off x="4648200" y="2097472"/>
            <a:ext cx="3965234" cy="4403663"/>
          </a:xfrm>
          <a:prstGeom prst="rect">
            <a:avLst/>
          </a:prstGeom>
        </p:spPr>
      </p:pic>
    </p:spTree>
    <p:extLst>
      <p:ext uri="{BB962C8B-B14F-4D97-AF65-F5344CB8AC3E}">
        <p14:creationId xmlns:p14="http://schemas.microsoft.com/office/powerpoint/2010/main" val="419554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rgbClr val="0033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42234A-0BA3-40F7-B061-E98EACBC8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914400"/>
            <a:ext cx="7683410" cy="5674519"/>
          </a:xfrm>
          <a:prstGeom prst="rect">
            <a:avLst/>
          </a:prstGeom>
        </p:spPr>
      </p:pic>
    </p:spTree>
    <p:extLst>
      <p:ext uri="{BB962C8B-B14F-4D97-AF65-F5344CB8AC3E}">
        <p14:creationId xmlns:p14="http://schemas.microsoft.com/office/powerpoint/2010/main" val="3430702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show="0">
  <p:cSld>
    <p:bg>
      <p:bgPr>
        <a:solidFill>
          <a:srgbClr val="003399"/>
        </a:solidFill>
        <a:effectLst/>
      </p:bgPr>
    </p:bg>
    <p:spTree>
      <p:nvGrpSpPr>
        <p:cNvPr id="1" name=""/>
        <p:cNvGrpSpPr/>
        <p:nvPr/>
      </p:nvGrpSpPr>
      <p:grpSpPr>
        <a:xfrm>
          <a:off x="0" y="0"/>
          <a:ext cx="0" cy="0"/>
          <a:chOff x="0" y="0"/>
          <a:chExt cx="0" cy="0"/>
        </a:xfrm>
      </p:grpSpPr>
      <p:pic>
        <p:nvPicPr>
          <p:cNvPr id="2" name="Picture 1" descr="https://scontent-lga3-1.xx.fbcdn.net/hphotos-xat1/v/t35.0-12/12186198_750912491719714_497154293_o.jpg?oh=9027ebacfbf0646cfed434f2f27a422b&amp;oe=563E6F77">
            <a:extLst>
              <a:ext uri="{FF2B5EF4-FFF2-40B4-BE49-F238E27FC236}">
                <a16:creationId xmlns:a16="http://schemas.microsoft.com/office/drawing/2014/main" id="{C0EA56EA-A622-4616-9D92-64C2C112B667}"/>
              </a:ext>
            </a:extLst>
          </p:cNvPr>
          <p:cNvPicPr>
            <a:picLocks noChangeAspect="1" noChangeArrowheads="1"/>
          </p:cNvPicPr>
          <p:nvPr/>
        </p:nvPicPr>
        <p:blipFill>
          <a:blip r:embed="rId2" cstate="print"/>
          <a:srcRect/>
          <a:stretch>
            <a:fillRect/>
          </a:stretch>
        </p:blipFill>
        <p:spPr bwMode="auto">
          <a:xfrm>
            <a:off x="609600" y="228600"/>
            <a:ext cx="8534400" cy="6400800"/>
          </a:xfrm>
          <a:prstGeom prst="rect">
            <a:avLst/>
          </a:prstGeom>
          <a:noFill/>
          <a:ln w="9525">
            <a:noFill/>
            <a:miter lim="800000"/>
            <a:headEnd/>
            <a:tailEnd/>
          </a:ln>
        </p:spPr>
      </p:pic>
    </p:spTree>
    <p:extLst>
      <p:ext uri="{BB962C8B-B14F-4D97-AF65-F5344CB8AC3E}">
        <p14:creationId xmlns:p14="http://schemas.microsoft.com/office/powerpoint/2010/main" val="695906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show="0">
  <p:cSld>
    <p:bg>
      <p:bgPr>
        <a:solidFill>
          <a:srgbClr val="003399"/>
        </a:solidFill>
        <a:effectLst/>
      </p:bgPr>
    </p:bg>
    <p:spTree>
      <p:nvGrpSpPr>
        <p:cNvPr id="1" name=""/>
        <p:cNvGrpSpPr/>
        <p:nvPr/>
      </p:nvGrpSpPr>
      <p:grpSpPr>
        <a:xfrm>
          <a:off x="0" y="0"/>
          <a:ext cx="0" cy="0"/>
          <a:chOff x="0" y="0"/>
          <a:chExt cx="0" cy="0"/>
        </a:xfrm>
      </p:grpSpPr>
      <p:pic>
        <p:nvPicPr>
          <p:cNvPr id="2" name="Picture 1" descr="https://scontent-lga3-1.xx.fbcdn.net/v/t1.0-0/p235x350/12573043_10208310800545956_4735885416629964296_n.jpg?oh=84d211d7aeda998c5210582eb573889f&amp;oe=5907F7DB">
            <a:extLst>
              <a:ext uri="{FF2B5EF4-FFF2-40B4-BE49-F238E27FC236}">
                <a16:creationId xmlns:a16="http://schemas.microsoft.com/office/drawing/2014/main" id="{E2F211EB-1A82-4CB1-86AC-1E40639CAB16}"/>
              </a:ext>
            </a:extLst>
          </p:cNvPr>
          <p:cNvPicPr/>
          <p:nvPr/>
        </p:nvPicPr>
        <p:blipFill>
          <a:blip r:embed="rId2" cstate="print"/>
          <a:srcRect/>
          <a:stretch>
            <a:fillRect/>
          </a:stretch>
        </p:blipFill>
        <p:spPr bwMode="auto">
          <a:xfrm>
            <a:off x="381000" y="381000"/>
            <a:ext cx="8458200" cy="6286500"/>
          </a:xfrm>
          <a:prstGeom prst="rect">
            <a:avLst/>
          </a:prstGeom>
          <a:noFill/>
          <a:ln w="9525">
            <a:noFill/>
            <a:miter lim="800000"/>
            <a:headEnd/>
            <a:tailEnd/>
          </a:ln>
        </p:spPr>
      </p:pic>
    </p:spTree>
    <p:extLst>
      <p:ext uri="{BB962C8B-B14F-4D97-AF65-F5344CB8AC3E}">
        <p14:creationId xmlns:p14="http://schemas.microsoft.com/office/powerpoint/2010/main" val="611945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show="0">
  <p:cSld>
    <p:bg>
      <p:bgPr>
        <a:solidFill>
          <a:srgbClr val="0033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289D71-BF28-405C-B65B-AA330DCF582A}"/>
              </a:ext>
            </a:extLst>
          </p:cNvPr>
          <p:cNvPicPr>
            <a:picLocks noChangeAspect="1"/>
          </p:cNvPicPr>
          <p:nvPr/>
        </p:nvPicPr>
        <p:blipFill>
          <a:blip r:embed="rId2"/>
          <a:stretch>
            <a:fillRect/>
          </a:stretch>
        </p:blipFill>
        <p:spPr>
          <a:xfrm>
            <a:off x="685800" y="609600"/>
            <a:ext cx="7736478" cy="5389636"/>
          </a:xfrm>
          <a:prstGeom prst="rect">
            <a:avLst/>
          </a:prstGeom>
        </p:spPr>
      </p:pic>
    </p:spTree>
    <p:extLst>
      <p:ext uri="{BB962C8B-B14F-4D97-AF65-F5344CB8AC3E}">
        <p14:creationId xmlns:p14="http://schemas.microsoft.com/office/powerpoint/2010/main" val="2862012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show="0">
  <p:cSld>
    <p:bg>
      <p:bgPr>
        <a:solidFill>
          <a:srgbClr val="003399"/>
        </a:solidFill>
        <a:effectLst/>
      </p:bgPr>
    </p:bg>
    <p:spTree>
      <p:nvGrpSpPr>
        <p:cNvPr id="1" name=""/>
        <p:cNvGrpSpPr/>
        <p:nvPr/>
      </p:nvGrpSpPr>
      <p:grpSpPr>
        <a:xfrm>
          <a:off x="0" y="0"/>
          <a:ext cx="0" cy="0"/>
          <a:chOff x="0" y="0"/>
          <a:chExt cx="0" cy="0"/>
        </a:xfrm>
      </p:grpSpPr>
      <p:pic>
        <p:nvPicPr>
          <p:cNvPr id="7" name="Content Placeholder 6" descr="https://scontent-lga3-1.xx.fbcdn.net/v/t35.0-12/18698735_449614585393408_238297833_o.jpg?oh=6af8ff35f07d33c4a2f9226f976142cb&amp;oe=5930B825"/>
          <p:cNvPicPr>
            <a:picLocks noGrp="1"/>
          </p:cNvPicPr>
          <p:nvPr>
            <p:ph sz="half" idx="4294967295"/>
          </p:nvPr>
        </p:nvPicPr>
        <p:blipFill>
          <a:blip r:embed="rId2" cstate="print"/>
          <a:srcRect/>
          <a:stretch>
            <a:fillRect/>
          </a:stretch>
        </p:blipFill>
        <p:spPr bwMode="auto">
          <a:xfrm>
            <a:off x="5257800" y="1828800"/>
            <a:ext cx="3886200" cy="4114800"/>
          </a:xfrm>
          <a:prstGeom prst="rect">
            <a:avLst/>
          </a:prstGeom>
          <a:noFill/>
          <a:ln w="9525">
            <a:noFill/>
            <a:miter lim="800000"/>
            <a:headEnd/>
            <a:tailEnd/>
          </a:ln>
        </p:spPr>
      </p:pic>
      <p:sp>
        <p:nvSpPr>
          <p:cNvPr id="4" name="Title 3"/>
          <p:cNvSpPr>
            <a:spLocks noGrp="1"/>
          </p:cNvSpPr>
          <p:nvPr>
            <p:ph type="title" idx="4294967295"/>
          </p:nvPr>
        </p:nvSpPr>
        <p:spPr>
          <a:xfrm>
            <a:off x="533400" y="381000"/>
            <a:ext cx="7467600" cy="1295400"/>
          </a:xfrm>
          <a:solidFill>
            <a:srgbClr val="FFC000"/>
          </a:solidFill>
        </p:spPr>
        <p:txBody>
          <a:bodyPr>
            <a:noAutofit/>
          </a:bodyPr>
          <a:lstStyle/>
          <a:p>
            <a:pPr algn="ctr"/>
            <a:r>
              <a:rPr lang="en-US" sz="4400" b="1" dirty="0"/>
              <a:t>INDOOR BRANDING </a:t>
            </a:r>
            <a:br>
              <a:rPr lang="en-US" b="1" dirty="0"/>
            </a:br>
            <a:r>
              <a:rPr lang="en-US" b="1" dirty="0"/>
              <a:t>TENT CARDS &amp; PLACEMATS </a:t>
            </a:r>
          </a:p>
        </p:txBody>
      </p:sp>
      <p:pic>
        <p:nvPicPr>
          <p:cNvPr id="3" name="Picture 2" descr="https://scontent-lga3-1.xx.fbcdn.net/v/t35.0-12/18721392_449599025394964_702179367_o.jpg?oh=cd83faee134e8ecfead6a1238a3526cc&amp;oe=5930EA39"/>
          <p:cNvPicPr/>
          <p:nvPr/>
        </p:nvPicPr>
        <p:blipFill>
          <a:blip r:embed="rId3" cstate="print"/>
          <a:srcRect/>
          <a:stretch>
            <a:fillRect/>
          </a:stretch>
        </p:blipFill>
        <p:spPr bwMode="auto">
          <a:xfrm>
            <a:off x="1066800" y="1771650"/>
            <a:ext cx="3657600" cy="4171950"/>
          </a:xfrm>
          <a:prstGeom prst="rect">
            <a:avLst/>
          </a:prstGeom>
          <a:noFill/>
          <a:ln w="9525">
            <a:noFill/>
            <a:miter lim="800000"/>
            <a:headEnd/>
            <a:tailEnd/>
          </a:ln>
        </p:spPr>
      </p:pic>
    </p:spTree>
    <p:extLst>
      <p:ext uri="{BB962C8B-B14F-4D97-AF65-F5344CB8AC3E}">
        <p14:creationId xmlns:p14="http://schemas.microsoft.com/office/powerpoint/2010/main" val="283769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2D98-3257-40D5-B2F4-18FBB35AC57B}"/>
              </a:ext>
            </a:extLst>
          </p:cNvPr>
          <p:cNvSpPr>
            <a:spLocks noGrp="1"/>
          </p:cNvSpPr>
          <p:nvPr>
            <p:ph type="title"/>
          </p:nvPr>
        </p:nvSpPr>
        <p:spPr/>
        <p:txBody>
          <a:bodyPr/>
          <a:lstStyle/>
          <a:p>
            <a:r>
              <a:rPr lang="en-US" b="1" dirty="0">
                <a:solidFill>
                  <a:srgbClr val="FFC000"/>
                </a:solidFill>
              </a:rPr>
              <a:t>Two Types of News	</a:t>
            </a:r>
          </a:p>
        </p:txBody>
      </p:sp>
      <p:sp>
        <p:nvSpPr>
          <p:cNvPr id="3" name="Content Placeholder 2">
            <a:extLst>
              <a:ext uri="{FF2B5EF4-FFF2-40B4-BE49-F238E27FC236}">
                <a16:creationId xmlns:a16="http://schemas.microsoft.com/office/drawing/2014/main" id="{D9B5B103-8241-4ABD-ACB4-964638D1106B}"/>
              </a:ext>
            </a:extLst>
          </p:cNvPr>
          <p:cNvSpPr>
            <a:spLocks noGrp="1"/>
          </p:cNvSpPr>
          <p:nvPr>
            <p:ph idx="1"/>
          </p:nvPr>
        </p:nvSpPr>
        <p:spPr>
          <a:xfrm>
            <a:off x="827700" y="1447801"/>
            <a:ext cx="7831590" cy="4800606"/>
          </a:xfrm>
        </p:spPr>
        <p:txBody>
          <a:bodyPr>
            <a:normAutofit fontScale="92500" lnSpcReduction="20000"/>
          </a:bodyPr>
          <a:lstStyle/>
          <a:p>
            <a:r>
              <a:rPr lang="en-US" sz="2800" dirty="0">
                <a:solidFill>
                  <a:srgbClr val="FFC000"/>
                </a:solidFill>
              </a:rPr>
              <a:t>Voluntary</a:t>
            </a:r>
          </a:p>
          <a:p>
            <a:r>
              <a:rPr lang="en-US" sz="2800" dirty="0"/>
              <a:t>Is what you create</a:t>
            </a:r>
          </a:p>
          <a:p>
            <a:pPr lvl="1"/>
            <a:r>
              <a:rPr lang="en-US" sz="2800" dirty="0"/>
              <a:t>“Elks Lodge hands out Thanksgiving </a:t>
            </a:r>
            <a:br>
              <a:rPr lang="en-US" sz="2800" dirty="0"/>
            </a:br>
            <a:r>
              <a:rPr lang="en-US" sz="2800" dirty="0"/>
              <a:t>  baskets to kids”</a:t>
            </a:r>
          </a:p>
          <a:p>
            <a:pPr marL="0" indent="0">
              <a:buNone/>
            </a:pPr>
            <a:endParaRPr lang="en-US" sz="2800" dirty="0"/>
          </a:p>
          <a:p>
            <a:r>
              <a:rPr lang="en-US" sz="2800" dirty="0">
                <a:solidFill>
                  <a:srgbClr val="FFC000"/>
                </a:solidFill>
              </a:rPr>
              <a:t>Involuntary</a:t>
            </a:r>
          </a:p>
          <a:p>
            <a:pPr marL="0" indent="0">
              <a:buNone/>
            </a:pPr>
            <a:r>
              <a:rPr lang="en-US" sz="2800" dirty="0"/>
              <a:t>	Is unplanned</a:t>
            </a:r>
            <a:br>
              <a:rPr lang="en-US" sz="2800" dirty="0"/>
            </a:br>
            <a:r>
              <a:rPr lang="en-US" sz="2800" dirty="0"/>
              <a:t>	“Elk’s Member saves a child from Choking”</a:t>
            </a:r>
          </a:p>
          <a:p>
            <a:r>
              <a:rPr lang="en-US" sz="2800" dirty="0"/>
              <a:t>	Can be controlled after its initial release</a:t>
            </a:r>
          </a:p>
          <a:p>
            <a:r>
              <a:rPr lang="en-US" sz="2800" dirty="0"/>
              <a:t>	Prepared statements leading to the event 	can help you manage this type of news.</a:t>
            </a:r>
          </a:p>
          <a:p>
            <a:endParaRPr lang="en-US" dirty="0"/>
          </a:p>
        </p:txBody>
      </p:sp>
    </p:spTree>
    <p:extLst>
      <p:ext uri="{BB962C8B-B14F-4D97-AF65-F5344CB8AC3E}">
        <p14:creationId xmlns:p14="http://schemas.microsoft.com/office/powerpoint/2010/main" val="806250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show="0">
  <p:cSld>
    <p:bg>
      <p:bgPr>
        <a:solidFill>
          <a:srgbClr val="0033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BE7004-31A9-484F-B911-E90E958AFC08}"/>
              </a:ext>
            </a:extLst>
          </p:cNvPr>
          <p:cNvPicPr>
            <a:picLocks noChangeAspect="1"/>
          </p:cNvPicPr>
          <p:nvPr/>
        </p:nvPicPr>
        <p:blipFill>
          <a:blip r:embed="rId2"/>
          <a:stretch>
            <a:fillRect/>
          </a:stretch>
        </p:blipFill>
        <p:spPr>
          <a:xfrm>
            <a:off x="762000" y="609600"/>
            <a:ext cx="7579063" cy="6033301"/>
          </a:xfrm>
          <a:prstGeom prst="rect">
            <a:avLst/>
          </a:prstGeom>
        </p:spPr>
      </p:pic>
    </p:spTree>
    <p:extLst>
      <p:ext uri="{BB962C8B-B14F-4D97-AF65-F5344CB8AC3E}">
        <p14:creationId xmlns:p14="http://schemas.microsoft.com/office/powerpoint/2010/main" val="701590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show="0">
  <p:cSld>
    <p:bg>
      <p:bgPr>
        <a:solidFill>
          <a:srgbClr val="0033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548AD-A8C0-4BD1-811D-6F1D7529CF4B}"/>
              </a:ext>
            </a:extLst>
          </p:cNvPr>
          <p:cNvPicPr>
            <a:picLocks noChangeAspect="1"/>
          </p:cNvPicPr>
          <p:nvPr/>
        </p:nvPicPr>
        <p:blipFill>
          <a:blip r:embed="rId2"/>
          <a:stretch>
            <a:fillRect/>
          </a:stretch>
        </p:blipFill>
        <p:spPr>
          <a:xfrm>
            <a:off x="100345" y="974836"/>
            <a:ext cx="7672055" cy="5883163"/>
          </a:xfrm>
          <a:prstGeom prst="rect">
            <a:avLst/>
          </a:prstGeom>
        </p:spPr>
      </p:pic>
    </p:spTree>
    <p:extLst>
      <p:ext uri="{BB962C8B-B14F-4D97-AF65-F5344CB8AC3E}">
        <p14:creationId xmlns:p14="http://schemas.microsoft.com/office/powerpoint/2010/main" val="758041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2218-2FF6-4CB2-B110-06DE42BD8637}"/>
              </a:ext>
            </a:extLst>
          </p:cNvPr>
          <p:cNvSpPr>
            <a:spLocks noGrp="1"/>
          </p:cNvSpPr>
          <p:nvPr>
            <p:ph type="title"/>
          </p:nvPr>
        </p:nvSpPr>
        <p:spPr>
          <a:xfrm>
            <a:off x="990600" y="533400"/>
            <a:ext cx="6589199" cy="1280890"/>
          </a:xfrm>
        </p:spPr>
        <p:txBody>
          <a:bodyPr>
            <a:normAutofit/>
          </a:bodyPr>
          <a:lstStyle/>
          <a:p>
            <a:r>
              <a:rPr lang="en-US" sz="4000" b="1" dirty="0">
                <a:solidFill>
                  <a:srgbClr val="FFC000"/>
                </a:solidFill>
              </a:rPr>
              <a:t>Local Print Media </a:t>
            </a:r>
          </a:p>
        </p:txBody>
      </p:sp>
      <p:sp>
        <p:nvSpPr>
          <p:cNvPr id="3" name="Content Placeholder 2">
            <a:extLst>
              <a:ext uri="{FF2B5EF4-FFF2-40B4-BE49-F238E27FC236}">
                <a16:creationId xmlns:a16="http://schemas.microsoft.com/office/drawing/2014/main" id="{BBF48C2B-ED9D-4B4C-9FDB-5BCDFAE66919}"/>
              </a:ext>
            </a:extLst>
          </p:cNvPr>
          <p:cNvSpPr>
            <a:spLocks noGrp="1"/>
          </p:cNvSpPr>
          <p:nvPr>
            <p:ph idx="1"/>
          </p:nvPr>
        </p:nvSpPr>
        <p:spPr>
          <a:xfrm>
            <a:off x="609600" y="1600200"/>
            <a:ext cx="8229600" cy="4876800"/>
          </a:xfrm>
        </p:spPr>
        <p:txBody>
          <a:bodyPr>
            <a:normAutofit/>
          </a:bodyPr>
          <a:lstStyle/>
          <a:p>
            <a:r>
              <a:rPr lang="en-US" sz="3200" dirty="0">
                <a:solidFill>
                  <a:srgbClr val="FFFFFF"/>
                </a:solidFill>
              </a:rPr>
              <a:t>Newspaper placements</a:t>
            </a:r>
          </a:p>
          <a:p>
            <a:r>
              <a:rPr lang="en-US" sz="3200" dirty="0">
                <a:solidFill>
                  <a:srgbClr val="FFFFFF"/>
                </a:solidFill>
              </a:rPr>
              <a:t>Letters to the Editor</a:t>
            </a:r>
          </a:p>
          <a:p>
            <a:r>
              <a:rPr lang="en-US" sz="3200" dirty="0">
                <a:solidFill>
                  <a:srgbClr val="FFFFFF"/>
                </a:solidFill>
              </a:rPr>
              <a:t>Who, What, When, Where, Why</a:t>
            </a:r>
          </a:p>
          <a:p>
            <a:r>
              <a:rPr lang="en-US" sz="3200" dirty="0">
                <a:solidFill>
                  <a:srgbClr val="FFFFFF"/>
                </a:solidFill>
              </a:rPr>
              <a:t>Provide photo’s </a:t>
            </a:r>
          </a:p>
          <a:p>
            <a:r>
              <a:rPr lang="en-US" sz="3200" dirty="0">
                <a:solidFill>
                  <a:srgbClr val="FFFFFF"/>
                </a:solidFill>
              </a:rPr>
              <a:t>Provide Narrative (Before and After)</a:t>
            </a:r>
          </a:p>
          <a:p>
            <a:r>
              <a:rPr lang="en-US" sz="3200" dirty="0">
                <a:solidFill>
                  <a:srgbClr val="FFFFFF"/>
                </a:solidFill>
              </a:rPr>
              <a:t>What makes your topic interesting?</a:t>
            </a:r>
          </a:p>
          <a:p>
            <a:r>
              <a:rPr lang="en-US" sz="3200" b="1" dirty="0">
                <a:solidFill>
                  <a:srgbClr val="FFFF00"/>
                </a:solidFill>
              </a:rPr>
              <a:t>How can it sell papers!!!</a:t>
            </a:r>
          </a:p>
        </p:txBody>
      </p:sp>
    </p:spTree>
    <p:extLst>
      <p:ext uri="{BB962C8B-B14F-4D97-AF65-F5344CB8AC3E}">
        <p14:creationId xmlns:p14="http://schemas.microsoft.com/office/powerpoint/2010/main" val="322757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p:cTn id="2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A810-1B16-4B49-BC21-A33A2AE3076F}"/>
              </a:ext>
            </a:extLst>
          </p:cNvPr>
          <p:cNvSpPr>
            <a:spLocks noGrp="1"/>
          </p:cNvSpPr>
          <p:nvPr>
            <p:ph type="title"/>
          </p:nvPr>
        </p:nvSpPr>
        <p:spPr>
          <a:xfrm>
            <a:off x="484710" y="452718"/>
            <a:ext cx="7973490" cy="1400530"/>
          </a:xfrm>
        </p:spPr>
        <p:txBody>
          <a:bodyPr/>
          <a:lstStyle/>
          <a:p>
            <a:r>
              <a:rPr lang="en-US" b="1" dirty="0">
                <a:solidFill>
                  <a:srgbClr val="FFC000"/>
                </a:solidFill>
              </a:rPr>
              <a:t>Innovative Ideas</a:t>
            </a:r>
          </a:p>
        </p:txBody>
      </p:sp>
      <p:sp>
        <p:nvSpPr>
          <p:cNvPr id="3" name="Content Placeholder 2">
            <a:extLst>
              <a:ext uri="{FF2B5EF4-FFF2-40B4-BE49-F238E27FC236}">
                <a16:creationId xmlns:a16="http://schemas.microsoft.com/office/drawing/2014/main" id="{AB993E3B-AA1B-451E-AD9A-ED9D4D9F5206}"/>
              </a:ext>
            </a:extLst>
          </p:cNvPr>
          <p:cNvSpPr>
            <a:spLocks noGrp="1"/>
          </p:cNvSpPr>
          <p:nvPr>
            <p:ph idx="1"/>
          </p:nvPr>
        </p:nvSpPr>
        <p:spPr>
          <a:xfrm>
            <a:off x="685800" y="1524000"/>
            <a:ext cx="7467600" cy="4195481"/>
          </a:xfrm>
        </p:spPr>
        <p:txBody>
          <a:bodyPr>
            <a:normAutofit/>
          </a:bodyPr>
          <a:lstStyle/>
          <a:p>
            <a:r>
              <a:rPr lang="en-US" sz="3600" dirty="0"/>
              <a:t>Materials on reader boards in rest stops promoting Elks</a:t>
            </a:r>
          </a:p>
          <a:p>
            <a:r>
              <a:rPr lang="en-US" sz="3600" dirty="0"/>
              <a:t>Materials for billboards when not occupied</a:t>
            </a:r>
          </a:p>
          <a:p>
            <a:endParaRPr lang="en-US" sz="3600" dirty="0"/>
          </a:p>
          <a:p>
            <a:endParaRPr lang="en-US" sz="3600" dirty="0"/>
          </a:p>
        </p:txBody>
      </p:sp>
    </p:spTree>
    <p:extLst>
      <p:ext uri="{BB962C8B-B14F-4D97-AF65-F5344CB8AC3E}">
        <p14:creationId xmlns:p14="http://schemas.microsoft.com/office/powerpoint/2010/main" val="16998972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2B9B-22DC-4D09-BFB6-A20597E1282C}"/>
              </a:ext>
            </a:extLst>
          </p:cNvPr>
          <p:cNvSpPr>
            <a:spLocks noGrp="1"/>
          </p:cNvSpPr>
          <p:nvPr>
            <p:ph type="title"/>
          </p:nvPr>
        </p:nvSpPr>
        <p:spPr>
          <a:xfrm>
            <a:off x="533400" y="381000"/>
            <a:ext cx="7467600" cy="1066800"/>
          </a:xfrm>
        </p:spPr>
        <p:txBody>
          <a:bodyPr/>
          <a:lstStyle/>
          <a:p>
            <a:r>
              <a:rPr lang="en-US" b="1" dirty="0">
                <a:solidFill>
                  <a:srgbClr val="FFC000"/>
                </a:solidFill>
              </a:rPr>
              <a:t>Summary</a:t>
            </a:r>
          </a:p>
        </p:txBody>
      </p:sp>
      <p:sp>
        <p:nvSpPr>
          <p:cNvPr id="3" name="Content Placeholder 2">
            <a:extLst>
              <a:ext uri="{FF2B5EF4-FFF2-40B4-BE49-F238E27FC236}">
                <a16:creationId xmlns:a16="http://schemas.microsoft.com/office/drawing/2014/main" id="{BD8B3C64-951A-4D4E-91B2-DE5A0C78B221}"/>
              </a:ext>
            </a:extLst>
          </p:cNvPr>
          <p:cNvSpPr>
            <a:spLocks noGrp="1"/>
          </p:cNvSpPr>
          <p:nvPr>
            <p:ph idx="1"/>
          </p:nvPr>
        </p:nvSpPr>
        <p:spPr>
          <a:xfrm>
            <a:off x="381000" y="1219200"/>
            <a:ext cx="8382000" cy="5105400"/>
          </a:xfrm>
        </p:spPr>
        <p:txBody>
          <a:bodyPr>
            <a:noAutofit/>
          </a:bodyPr>
          <a:lstStyle/>
          <a:p>
            <a:r>
              <a:rPr lang="en-US" sz="3200" dirty="0">
                <a:solidFill>
                  <a:srgbClr val="FFFFFF"/>
                </a:solidFill>
              </a:rPr>
              <a:t>Lots of information </a:t>
            </a:r>
          </a:p>
          <a:p>
            <a:r>
              <a:rPr lang="en-US" sz="3200" dirty="0">
                <a:solidFill>
                  <a:srgbClr val="FFFFFF"/>
                </a:solidFill>
              </a:rPr>
              <a:t>ERs need to be working with their  Secretary, Membership and Marketing/Publicity chairs</a:t>
            </a:r>
          </a:p>
          <a:p>
            <a:r>
              <a:rPr lang="en-US" sz="3200" dirty="0">
                <a:solidFill>
                  <a:srgbClr val="FFFFFF"/>
                </a:solidFill>
              </a:rPr>
              <a:t>Develop a plan</a:t>
            </a:r>
          </a:p>
          <a:p>
            <a:r>
              <a:rPr lang="en-US" sz="3200" dirty="0">
                <a:solidFill>
                  <a:srgbClr val="FFFFFF"/>
                </a:solidFill>
              </a:rPr>
              <a:t>Marketing takes work </a:t>
            </a:r>
          </a:p>
          <a:p>
            <a:r>
              <a:rPr lang="en-US" sz="3200" dirty="0">
                <a:solidFill>
                  <a:srgbClr val="FFFFFF"/>
                </a:solidFill>
              </a:rPr>
              <a:t>The payoff is worth it.</a:t>
            </a:r>
          </a:p>
          <a:p>
            <a:endParaRPr lang="en-US" sz="3200" dirty="0"/>
          </a:p>
        </p:txBody>
      </p:sp>
    </p:spTree>
    <p:extLst>
      <p:ext uri="{BB962C8B-B14F-4D97-AF65-F5344CB8AC3E}">
        <p14:creationId xmlns:p14="http://schemas.microsoft.com/office/powerpoint/2010/main" val="4290436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535DF-B55A-4F46-A0F9-717BE4F807C5}"/>
              </a:ext>
            </a:extLst>
          </p:cNvPr>
          <p:cNvSpPr>
            <a:spLocks noGrp="1"/>
          </p:cNvSpPr>
          <p:nvPr>
            <p:ph idx="1"/>
          </p:nvPr>
        </p:nvSpPr>
        <p:spPr>
          <a:xfrm>
            <a:off x="762000" y="1981200"/>
            <a:ext cx="7630500" cy="4195481"/>
          </a:xfrm>
        </p:spPr>
        <p:txBody>
          <a:bodyPr>
            <a:noAutofit/>
          </a:bodyPr>
          <a:lstStyle/>
          <a:p>
            <a:pPr marL="0" indent="0" algn="ctr">
              <a:buNone/>
            </a:pPr>
            <a:r>
              <a:rPr lang="en-US" sz="4800" b="1" dirty="0">
                <a:solidFill>
                  <a:srgbClr val="FFC000"/>
                </a:solidFill>
              </a:rPr>
              <a:t> </a:t>
            </a:r>
          </a:p>
          <a:p>
            <a:pPr marL="0" indent="0" algn="ctr">
              <a:buNone/>
            </a:pPr>
            <a:r>
              <a:rPr lang="en-US" sz="4800" b="1" dirty="0">
                <a:solidFill>
                  <a:srgbClr val="FFC000"/>
                </a:solidFill>
              </a:rPr>
              <a:t>REMEMBER</a:t>
            </a:r>
          </a:p>
          <a:p>
            <a:pPr marL="0" indent="0" algn="ctr">
              <a:buNone/>
            </a:pPr>
            <a:r>
              <a:rPr lang="en-US" sz="4800" b="1" dirty="0">
                <a:solidFill>
                  <a:srgbClr val="FFC000"/>
                </a:solidFill>
              </a:rPr>
              <a:t>EXPOSURE IS EVERYTHNG</a:t>
            </a:r>
          </a:p>
          <a:p>
            <a:endParaRPr lang="en-US" sz="4800" dirty="0"/>
          </a:p>
          <a:p>
            <a:pPr marL="0" indent="0" algn="ctr">
              <a:buNone/>
            </a:pPr>
            <a:r>
              <a:rPr lang="en-US" sz="3600" b="1" dirty="0"/>
              <a:t>NO EXPOSURE, YOU DO NOT EXIST</a:t>
            </a:r>
          </a:p>
        </p:txBody>
      </p:sp>
    </p:spTree>
    <p:extLst>
      <p:ext uri="{BB962C8B-B14F-4D97-AF65-F5344CB8AC3E}">
        <p14:creationId xmlns:p14="http://schemas.microsoft.com/office/powerpoint/2010/main" val="382924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1EB7-1B8A-46A1-BFEB-E461B77649A0}"/>
              </a:ext>
            </a:extLst>
          </p:cNvPr>
          <p:cNvSpPr>
            <a:spLocks noGrp="1"/>
          </p:cNvSpPr>
          <p:nvPr>
            <p:ph type="title"/>
          </p:nvPr>
        </p:nvSpPr>
        <p:spPr/>
        <p:txBody>
          <a:bodyPr/>
          <a:lstStyle/>
          <a:p>
            <a:r>
              <a:rPr lang="en-US" b="1" dirty="0">
                <a:solidFill>
                  <a:srgbClr val="FFC000"/>
                </a:solidFill>
              </a:rPr>
              <a:t>Question</a:t>
            </a:r>
          </a:p>
        </p:txBody>
      </p:sp>
      <p:sp>
        <p:nvSpPr>
          <p:cNvPr id="3" name="Content Placeholder 2">
            <a:extLst>
              <a:ext uri="{FF2B5EF4-FFF2-40B4-BE49-F238E27FC236}">
                <a16:creationId xmlns:a16="http://schemas.microsoft.com/office/drawing/2014/main" id="{1993A0F9-3831-473F-BA11-6DC40D4F4955}"/>
              </a:ext>
            </a:extLst>
          </p:cNvPr>
          <p:cNvSpPr>
            <a:spLocks noGrp="1"/>
          </p:cNvSpPr>
          <p:nvPr>
            <p:ph idx="1"/>
          </p:nvPr>
        </p:nvSpPr>
        <p:spPr/>
        <p:txBody>
          <a:bodyPr>
            <a:normAutofit/>
          </a:bodyPr>
          <a:lstStyle/>
          <a:p>
            <a:r>
              <a:rPr lang="en-US" sz="3200" b="1" dirty="0">
                <a:solidFill>
                  <a:srgbClr val="FFC000"/>
                </a:solidFill>
              </a:rPr>
              <a:t>Are you going to use this information</a:t>
            </a:r>
          </a:p>
          <a:p>
            <a:r>
              <a:rPr lang="en-US" sz="3200" b="1" dirty="0">
                <a:solidFill>
                  <a:srgbClr val="FFC000"/>
                </a:solidFill>
              </a:rPr>
              <a:t>If so, how</a:t>
            </a:r>
          </a:p>
          <a:p>
            <a:endParaRPr lang="en-US" sz="3200" b="1" dirty="0">
              <a:solidFill>
                <a:srgbClr val="FFC000"/>
              </a:solidFill>
            </a:endParaRPr>
          </a:p>
          <a:p>
            <a:r>
              <a:rPr lang="en-US" sz="3200" b="1" dirty="0">
                <a:solidFill>
                  <a:srgbClr val="FFC000"/>
                </a:solidFill>
              </a:rPr>
              <a:t>What can we do to help you?</a:t>
            </a:r>
          </a:p>
        </p:txBody>
      </p:sp>
    </p:spTree>
    <p:extLst>
      <p:ext uri="{BB962C8B-B14F-4D97-AF65-F5344CB8AC3E}">
        <p14:creationId xmlns:p14="http://schemas.microsoft.com/office/powerpoint/2010/main" val="4246909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339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995CB8-CC53-4621-B41F-6D2F69F29824}"/>
              </a:ext>
            </a:extLst>
          </p:cNvPr>
          <p:cNvSpPr>
            <a:spLocks noGrp="1"/>
          </p:cNvSpPr>
          <p:nvPr>
            <p:ph type="title"/>
          </p:nvPr>
        </p:nvSpPr>
        <p:spPr/>
        <p:txBody>
          <a:bodyPr/>
          <a:lstStyle/>
          <a:p>
            <a:r>
              <a:rPr lang="en-US" b="1" dirty="0">
                <a:solidFill>
                  <a:srgbClr val="FFC000"/>
                </a:solidFill>
              </a:rPr>
              <a:t>Comments</a:t>
            </a:r>
          </a:p>
        </p:txBody>
      </p:sp>
    </p:spTree>
    <p:extLst>
      <p:ext uri="{BB962C8B-B14F-4D97-AF65-F5344CB8AC3E}">
        <p14:creationId xmlns:p14="http://schemas.microsoft.com/office/powerpoint/2010/main" val="270601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7FD1-36DC-41E9-86D8-27FD06F65DC4}"/>
              </a:ext>
            </a:extLst>
          </p:cNvPr>
          <p:cNvSpPr>
            <a:spLocks noGrp="1"/>
          </p:cNvSpPr>
          <p:nvPr>
            <p:ph type="title"/>
          </p:nvPr>
        </p:nvSpPr>
        <p:spPr/>
        <p:txBody>
          <a:bodyPr/>
          <a:lstStyle/>
          <a:p>
            <a:r>
              <a:rPr lang="en-US" b="1" dirty="0">
                <a:solidFill>
                  <a:srgbClr val="FFC000"/>
                </a:solidFill>
              </a:rPr>
              <a:t>News</a:t>
            </a:r>
          </a:p>
        </p:txBody>
      </p:sp>
      <p:sp>
        <p:nvSpPr>
          <p:cNvPr id="3" name="Content Placeholder 2">
            <a:extLst>
              <a:ext uri="{FF2B5EF4-FFF2-40B4-BE49-F238E27FC236}">
                <a16:creationId xmlns:a16="http://schemas.microsoft.com/office/drawing/2014/main" id="{245255EB-7177-4054-A03D-CCFF1DB38646}"/>
              </a:ext>
            </a:extLst>
          </p:cNvPr>
          <p:cNvSpPr>
            <a:spLocks noGrp="1"/>
          </p:cNvSpPr>
          <p:nvPr>
            <p:ph idx="1"/>
          </p:nvPr>
        </p:nvSpPr>
        <p:spPr>
          <a:xfrm>
            <a:off x="827700" y="1295401"/>
            <a:ext cx="6711654" cy="4953006"/>
          </a:xfrm>
        </p:spPr>
        <p:txBody>
          <a:bodyPr>
            <a:noAutofit/>
          </a:bodyPr>
          <a:lstStyle/>
          <a:p>
            <a:r>
              <a:rPr lang="en-US" sz="2800" dirty="0"/>
              <a:t>Must be timely</a:t>
            </a:r>
          </a:p>
          <a:p>
            <a:r>
              <a:rPr lang="en-US" sz="2800" dirty="0"/>
              <a:t>Must include one of the following:</a:t>
            </a:r>
          </a:p>
          <a:p>
            <a:pPr lvl="1"/>
            <a:r>
              <a:rPr lang="en-US" sz="2800" dirty="0"/>
              <a:t>Novelty</a:t>
            </a:r>
          </a:p>
          <a:p>
            <a:pPr lvl="1"/>
            <a:r>
              <a:rPr lang="en-US" sz="2800" dirty="0"/>
              <a:t>Human interest</a:t>
            </a:r>
          </a:p>
          <a:p>
            <a:pPr lvl="1"/>
            <a:r>
              <a:rPr lang="en-US" sz="2800" dirty="0"/>
              <a:t>Proximity</a:t>
            </a:r>
          </a:p>
          <a:p>
            <a:pPr lvl="1"/>
            <a:r>
              <a:rPr lang="en-US" sz="2800" dirty="0"/>
              <a:t>Public interest</a:t>
            </a:r>
          </a:p>
          <a:p>
            <a:pPr lvl="1"/>
            <a:r>
              <a:rPr lang="en-US" sz="2800" dirty="0"/>
              <a:t>Many/donations</a:t>
            </a:r>
          </a:p>
          <a:p>
            <a:pPr lvl="1"/>
            <a:r>
              <a:rPr lang="en-US" sz="2800" dirty="0"/>
              <a:t>Tragedy/support</a:t>
            </a:r>
          </a:p>
          <a:p>
            <a:pPr lvl="1"/>
            <a:r>
              <a:rPr lang="en-US" sz="2800" dirty="0"/>
              <a:t>Humor</a:t>
            </a:r>
          </a:p>
        </p:txBody>
      </p:sp>
    </p:spTree>
    <p:extLst>
      <p:ext uri="{BB962C8B-B14F-4D97-AF65-F5344CB8AC3E}">
        <p14:creationId xmlns:p14="http://schemas.microsoft.com/office/powerpoint/2010/main" val="102310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D87B-13DB-4AB7-8D1E-D133EA476E03}"/>
              </a:ext>
            </a:extLst>
          </p:cNvPr>
          <p:cNvSpPr>
            <a:spLocks noGrp="1"/>
          </p:cNvSpPr>
          <p:nvPr>
            <p:ph type="title"/>
          </p:nvPr>
        </p:nvSpPr>
        <p:spPr/>
        <p:txBody>
          <a:bodyPr/>
          <a:lstStyle/>
          <a:p>
            <a:r>
              <a:rPr lang="en-US" b="1" dirty="0">
                <a:solidFill>
                  <a:srgbClr val="FFC000"/>
                </a:solidFill>
              </a:rPr>
              <a:t>Example</a:t>
            </a:r>
          </a:p>
        </p:txBody>
      </p:sp>
      <p:sp>
        <p:nvSpPr>
          <p:cNvPr id="3" name="Content Placeholder 2">
            <a:extLst>
              <a:ext uri="{FF2B5EF4-FFF2-40B4-BE49-F238E27FC236}">
                <a16:creationId xmlns:a16="http://schemas.microsoft.com/office/drawing/2014/main" id="{42D0645A-E1A4-4C97-B99E-D2AE87D556EB}"/>
              </a:ext>
            </a:extLst>
          </p:cNvPr>
          <p:cNvSpPr>
            <a:spLocks noGrp="1"/>
          </p:cNvSpPr>
          <p:nvPr>
            <p:ph idx="1"/>
          </p:nvPr>
        </p:nvSpPr>
        <p:spPr>
          <a:xfrm>
            <a:off x="762000" y="1447800"/>
            <a:ext cx="6711654" cy="4195481"/>
          </a:xfrm>
        </p:spPr>
        <p:txBody>
          <a:bodyPr>
            <a:normAutofit/>
          </a:bodyPr>
          <a:lstStyle/>
          <a:p>
            <a:r>
              <a:rPr lang="en-US" sz="3200" dirty="0"/>
              <a:t>This morning, a local Elks Lodge member saved the life of a drowning boy in the Salmon River. The Lodge member later revealed that he wanted to be a lifeguard when he was younger, but twice failed the Red Cross lifesaving tasks.</a:t>
            </a:r>
          </a:p>
        </p:txBody>
      </p:sp>
    </p:spTree>
    <p:extLst>
      <p:ext uri="{BB962C8B-B14F-4D97-AF65-F5344CB8AC3E}">
        <p14:creationId xmlns:p14="http://schemas.microsoft.com/office/powerpoint/2010/main" val="39613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94C2-8379-429F-B7E4-EAD2775D6D89}"/>
              </a:ext>
            </a:extLst>
          </p:cNvPr>
          <p:cNvSpPr>
            <a:spLocks noGrp="1"/>
          </p:cNvSpPr>
          <p:nvPr>
            <p:ph type="title"/>
          </p:nvPr>
        </p:nvSpPr>
        <p:spPr/>
        <p:txBody>
          <a:bodyPr/>
          <a:lstStyle/>
          <a:p>
            <a:r>
              <a:rPr lang="en-US" b="1" dirty="0">
                <a:solidFill>
                  <a:srgbClr val="FFC000"/>
                </a:solidFill>
              </a:rPr>
              <a:t>Is This a Good News Story?</a:t>
            </a:r>
          </a:p>
        </p:txBody>
      </p:sp>
      <p:sp>
        <p:nvSpPr>
          <p:cNvPr id="3" name="Content Placeholder 2">
            <a:extLst>
              <a:ext uri="{FF2B5EF4-FFF2-40B4-BE49-F238E27FC236}">
                <a16:creationId xmlns:a16="http://schemas.microsoft.com/office/drawing/2014/main" id="{B2F213B1-55AF-4E33-A929-2C8B136B9606}"/>
              </a:ext>
            </a:extLst>
          </p:cNvPr>
          <p:cNvSpPr>
            <a:spLocks noGrp="1"/>
          </p:cNvSpPr>
          <p:nvPr>
            <p:ph idx="1"/>
          </p:nvPr>
        </p:nvSpPr>
        <p:spPr>
          <a:xfrm>
            <a:off x="827700" y="2052925"/>
            <a:ext cx="7706700" cy="4195481"/>
          </a:xfrm>
        </p:spPr>
        <p:txBody>
          <a:bodyPr/>
          <a:lstStyle/>
          <a:p>
            <a:r>
              <a:rPr lang="en-US" sz="2800" dirty="0"/>
              <a:t>The Lodge members from Salmon Idaho so the story has </a:t>
            </a:r>
            <a:r>
              <a:rPr lang="en-US" sz="2800" b="1" dirty="0">
                <a:solidFill>
                  <a:srgbClr val="FFC000"/>
                </a:solidFill>
              </a:rPr>
              <a:t>proximity</a:t>
            </a:r>
            <a:r>
              <a:rPr lang="en-US" sz="2800" dirty="0"/>
              <a:t>.</a:t>
            </a:r>
          </a:p>
          <a:p>
            <a:r>
              <a:rPr lang="en-US" sz="2800" dirty="0"/>
              <a:t>It happened today so the news is </a:t>
            </a:r>
            <a:r>
              <a:rPr lang="en-US" sz="2800" b="1" dirty="0">
                <a:solidFill>
                  <a:srgbClr val="FFC000"/>
                </a:solidFill>
              </a:rPr>
              <a:t>timely</a:t>
            </a:r>
            <a:r>
              <a:rPr lang="en-US" sz="2800" dirty="0"/>
              <a:t>.</a:t>
            </a:r>
          </a:p>
          <a:p>
            <a:r>
              <a:rPr lang="en-US" sz="2800" b="1" dirty="0">
                <a:solidFill>
                  <a:srgbClr val="FFC000"/>
                </a:solidFill>
              </a:rPr>
              <a:t>Human interest</a:t>
            </a:r>
            <a:r>
              <a:rPr lang="en-US" sz="2800" dirty="0"/>
              <a:t> in the prevention of a drowning.</a:t>
            </a:r>
          </a:p>
          <a:p>
            <a:r>
              <a:rPr lang="en-US" sz="2800" b="1" dirty="0">
                <a:solidFill>
                  <a:srgbClr val="FFC000"/>
                </a:solidFill>
              </a:rPr>
              <a:t>Irony</a:t>
            </a:r>
            <a:r>
              <a:rPr lang="en-US" sz="2800" dirty="0"/>
              <a:t> in the fact the Lodge member to fill the swimming test.</a:t>
            </a:r>
          </a:p>
          <a:p>
            <a:endParaRPr lang="en-US" dirty="0"/>
          </a:p>
          <a:p>
            <a:endParaRPr lang="en-US" dirty="0"/>
          </a:p>
          <a:p>
            <a:endParaRPr lang="en-US" dirty="0"/>
          </a:p>
        </p:txBody>
      </p:sp>
    </p:spTree>
    <p:extLst>
      <p:ext uri="{BB962C8B-B14F-4D97-AF65-F5344CB8AC3E}">
        <p14:creationId xmlns:p14="http://schemas.microsoft.com/office/powerpoint/2010/main" val="163235859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2744</TotalTime>
  <Words>1977</Words>
  <Application>Microsoft Office PowerPoint</Application>
  <PresentationFormat>On-screen Show (4:3)</PresentationFormat>
  <Paragraphs>367</Paragraphs>
  <Slides>67</Slides>
  <Notes>3</Notes>
  <HiddenSlides>11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67</vt:i4>
      </vt:variant>
    </vt:vector>
  </HeadingPairs>
  <TitlesOfParts>
    <vt:vector size="74" baseType="lpstr">
      <vt:lpstr>Arial</vt:lpstr>
      <vt:lpstr>Calibri</vt:lpstr>
      <vt:lpstr>Century Gothic</vt:lpstr>
      <vt:lpstr>Courier New</vt:lpstr>
      <vt:lpstr>Wingdings 3</vt:lpstr>
      <vt:lpstr>Wisp</vt:lpstr>
      <vt:lpstr>Ion</vt:lpstr>
      <vt:lpstr>  Marketing Your Lodge   </vt:lpstr>
      <vt:lpstr>Marketing is a Tool </vt:lpstr>
      <vt:lpstr>Tools are Tools </vt:lpstr>
      <vt:lpstr>????What is News????</vt:lpstr>
      <vt:lpstr>News is What the Editor Thinks is News</vt:lpstr>
      <vt:lpstr>Two Types of News </vt:lpstr>
      <vt:lpstr>News</vt:lpstr>
      <vt:lpstr>Example</vt:lpstr>
      <vt:lpstr>Is This a Good News Story?</vt:lpstr>
      <vt:lpstr>Creating News Events</vt:lpstr>
      <vt:lpstr>Different Population Groups Need to be Marketed Differently</vt:lpstr>
      <vt:lpstr>Baby Boomers   Mid 1940s – Early 1960s</vt:lpstr>
      <vt:lpstr>Gen X   Early 1960s – Mid 1980s </vt:lpstr>
      <vt:lpstr>Millennials   Mid 1980s to Early 2000s</vt:lpstr>
      <vt:lpstr>Importance for Elks</vt:lpstr>
      <vt:lpstr>Generation Z or iGen Early 2000 -2020</vt:lpstr>
      <vt:lpstr>Gen Z Advertising Issues</vt:lpstr>
      <vt:lpstr>Summary</vt:lpstr>
      <vt:lpstr>PowerPoint Presentation</vt:lpstr>
      <vt:lpstr>Working With Media</vt:lpstr>
      <vt:lpstr>Plans Always Have Goals</vt:lpstr>
      <vt:lpstr>Types of Publicity </vt:lpstr>
      <vt:lpstr>tools</vt:lpstr>
      <vt:lpstr>Specifics</vt:lpstr>
      <vt:lpstr>News Releases</vt:lpstr>
      <vt:lpstr>Example</vt:lpstr>
      <vt:lpstr>Bridge</vt:lpstr>
      <vt:lpstr>Example</vt:lpstr>
      <vt:lpstr>The Body</vt:lpstr>
      <vt:lpstr>Other Details</vt:lpstr>
      <vt:lpstr>Other elements</vt:lpstr>
      <vt:lpstr>The Head</vt:lpstr>
      <vt:lpstr>Helpful Hints</vt:lpstr>
      <vt:lpstr>More Hints</vt:lpstr>
      <vt:lpstr>Other Things</vt:lpstr>
      <vt:lpstr>Public Service Announcements</vt:lpstr>
      <vt:lpstr>More Information</vt:lpstr>
      <vt:lpstr>Tips for interviewing</vt:lpstr>
      <vt:lpstr>More tips</vt:lpstr>
      <vt:lpstr>More Tips</vt:lpstr>
      <vt:lpstr>Analyzing The Demographics of the Audience</vt:lpstr>
      <vt:lpstr>Radio and Television Slots</vt:lpstr>
      <vt:lpstr>Radio and Television Slots</vt:lpstr>
      <vt:lpstr>PowerPoint Presentation</vt:lpstr>
      <vt:lpstr>So, Who is Your Target?</vt:lpstr>
      <vt:lpstr>What is Goal?</vt:lpstr>
      <vt:lpstr>What Techniques Will You Use?</vt:lpstr>
      <vt:lpstr>What is Your Message?</vt:lpstr>
      <vt:lpstr>Does Your Lodge Have a Tag? </vt:lpstr>
      <vt:lpstr>PowerPoint Presentation</vt:lpstr>
      <vt:lpstr>Lodge Promotion</vt:lpstr>
      <vt:lpstr>Different Population Groups Send and Receive Information Differently</vt:lpstr>
      <vt:lpstr>Strategies </vt:lpstr>
      <vt:lpstr>OUTDOOR BRANDING</vt:lpstr>
      <vt:lpstr>PowerPoint Presentation</vt:lpstr>
      <vt:lpstr>PowerPoint Presentation</vt:lpstr>
      <vt:lpstr>PowerPoint Presentation</vt:lpstr>
      <vt:lpstr>PowerPoint Presentation</vt:lpstr>
      <vt:lpstr>INDOOR BRANDING  TENT CARDS &amp; PLACEMATS </vt:lpstr>
      <vt:lpstr>PowerPoint Presentation</vt:lpstr>
      <vt:lpstr>PowerPoint Presentation</vt:lpstr>
      <vt:lpstr>Local Print Media </vt:lpstr>
      <vt:lpstr>Innovative Ideas</vt:lpstr>
      <vt:lpstr>Summary</vt:lpstr>
      <vt:lpstr>PowerPoint Presentation</vt:lpstr>
      <vt:lpstr>Question</vt:lpstr>
      <vt:lpstr>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Gathen</dc:creator>
  <cp:lastModifiedBy>Meier, Steven (smeier@uidaho.edu)</cp:lastModifiedBy>
  <cp:revision>170</cp:revision>
  <cp:lastPrinted>2018-11-01T01:15:21Z</cp:lastPrinted>
  <dcterms:created xsi:type="dcterms:W3CDTF">2017-11-01T15:59:50Z</dcterms:created>
  <dcterms:modified xsi:type="dcterms:W3CDTF">2019-01-08T15:54:46Z</dcterms:modified>
</cp:coreProperties>
</file>